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2"/>
  </p:notesMasterIdLst>
  <p:sldIdLst>
    <p:sldId id="257" r:id="rId2"/>
    <p:sldId id="3271" r:id="rId3"/>
    <p:sldId id="2830" r:id="rId4"/>
    <p:sldId id="2981" r:id="rId5"/>
    <p:sldId id="2986" r:id="rId6"/>
    <p:sldId id="3123" r:id="rId7"/>
    <p:sldId id="3124" r:id="rId8"/>
    <p:sldId id="3125" r:id="rId9"/>
    <p:sldId id="3126" r:id="rId10"/>
    <p:sldId id="3122" r:id="rId11"/>
    <p:sldId id="3127" r:id="rId12"/>
    <p:sldId id="3128" r:id="rId13"/>
    <p:sldId id="3129" r:id="rId14"/>
    <p:sldId id="3131" r:id="rId15"/>
    <p:sldId id="3270" r:id="rId16"/>
    <p:sldId id="3132" r:id="rId17"/>
    <p:sldId id="3133" r:id="rId18"/>
    <p:sldId id="3073" r:id="rId19"/>
    <p:sldId id="3134" r:id="rId20"/>
    <p:sldId id="3236" r:id="rId21"/>
    <p:sldId id="3135" r:id="rId22"/>
    <p:sldId id="3136" r:id="rId23"/>
    <p:sldId id="3137" r:id="rId24"/>
    <p:sldId id="3138" r:id="rId25"/>
    <p:sldId id="3237" r:id="rId26"/>
    <p:sldId id="3139" r:id="rId27"/>
    <p:sldId id="3140" r:id="rId28"/>
    <p:sldId id="3141" r:id="rId29"/>
    <p:sldId id="3238" r:id="rId30"/>
    <p:sldId id="3142" r:id="rId31"/>
    <p:sldId id="3143" r:id="rId32"/>
    <p:sldId id="3239" r:id="rId33"/>
    <p:sldId id="3144" r:id="rId34"/>
    <p:sldId id="3240" r:id="rId35"/>
    <p:sldId id="3151" r:id="rId36"/>
    <p:sldId id="3241" r:id="rId37"/>
    <p:sldId id="3153" r:id="rId38"/>
    <p:sldId id="3145" r:id="rId39"/>
    <p:sldId id="3147" r:id="rId40"/>
    <p:sldId id="3148" r:id="rId41"/>
    <p:sldId id="3149" r:id="rId42"/>
    <p:sldId id="3242" r:id="rId43"/>
    <p:sldId id="3154" r:id="rId44"/>
    <p:sldId id="3243" r:id="rId45"/>
    <p:sldId id="3155" r:id="rId46"/>
    <p:sldId id="3245" r:id="rId47"/>
    <p:sldId id="3156" r:id="rId48"/>
    <p:sldId id="3157" r:id="rId49"/>
    <p:sldId id="2987" r:id="rId50"/>
    <p:sldId id="2992" r:id="rId51"/>
    <p:sldId id="3158" r:id="rId52"/>
    <p:sldId id="3159" r:id="rId53"/>
    <p:sldId id="3160" r:id="rId54"/>
    <p:sldId id="3161" r:id="rId55"/>
    <p:sldId id="3162" r:id="rId56"/>
    <p:sldId id="3246" r:id="rId57"/>
    <p:sldId id="3163" r:id="rId58"/>
    <p:sldId id="3247" r:id="rId59"/>
    <p:sldId id="3164" r:id="rId60"/>
    <p:sldId id="3165" r:id="rId61"/>
    <p:sldId id="3166" r:id="rId62"/>
    <p:sldId id="3167" r:id="rId63"/>
    <p:sldId id="3168" r:id="rId64"/>
    <p:sldId id="2989" r:id="rId65"/>
    <p:sldId id="3169" r:id="rId66"/>
    <p:sldId id="3170" r:id="rId67"/>
    <p:sldId id="3248" r:id="rId68"/>
    <p:sldId id="3171" r:id="rId69"/>
    <p:sldId id="3249" r:id="rId70"/>
    <p:sldId id="3172" r:id="rId71"/>
    <p:sldId id="3250" r:id="rId72"/>
    <p:sldId id="3173" r:id="rId73"/>
    <p:sldId id="3251" r:id="rId74"/>
    <p:sldId id="3175" r:id="rId75"/>
    <p:sldId id="3252" r:id="rId76"/>
    <p:sldId id="3174" r:id="rId77"/>
    <p:sldId id="3176" r:id="rId78"/>
    <p:sldId id="3177" r:id="rId79"/>
    <p:sldId id="3178" r:id="rId80"/>
    <p:sldId id="3179" r:id="rId81"/>
    <p:sldId id="3254" r:id="rId82"/>
    <p:sldId id="3180" r:id="rId83"/>
    <p:sldId id="3255" r:id="rId84"/>
    <p:sldId id="3181" r:id="rId85"/>
    <p:sldId id="3256" r:id="rId86"/>
    <p:sldId id="3183" r:id="rId87"/>
    <p:sldId id="3182" r:id="rId88"/>
    <p:sldId id="3184" r:id="rId89"/>
    <p:sldId id="3185" r:id="rId90"/>
    <p:sldId id="3186" r:id="rId91"/>
    <p:sldId id="3187" r:id="rId92"/>
    <p:sldId id="3188" r:id="rId93"/>
    <p:sldId id="3257" r:id="rId94"/>
    <p:sldId id="3189" r:id="rId95"/>
    <p:sldId id="3258" r:id="rId96"/>
    <p:sldId id="3190" r:id="rId97"/>
    <p:sldId id="3259" r:id="rId98"/>
    <p:sldId id="3130" r:id="rId99"/>
    <p:sldId id="3191" r:id="rId100"/>
    <p:sldId id="3192" r:id="rId101"/>
    <p:sldId id="3203" r:id="rId102"/>
    <p:sldId id="3193" r:id="rId103"/>
    <p:sldId id="3194" r:id="rId104"/>
    <p:sldId id="3195" r:id="rId105"/>
    <p:sldId id="3196" r:id="rId106"/>
    <p:sldId id="3200" r:id="rId107"/>
    <p:sldId id="3198" r:id="rId108"/>
    <p:sldId id="3197" r:id="rId109"/>
    <p:sldId id="3201" r:id="rId110"/>
    <p:sldId id="3199" r:id="rId111"/>
    <p:sldId id="3202" r:id="rId112"/>
    <p:sldId id="3260" r:id="rId113"/>
    <p:sldId id="3204" r:id="rId114"/>
    <p:sldId id="3206" r:id="rId115"/>
    <p:sldId id="3261" r:id="rId116"/>
    <p:sldId id="3207" r:id="rId117"/>
    <p:sldId id="3262" r:id="rId118"/>
    <p:sldId id="3208" r:id="rId119"/>
    <p:sldId id="3263" r:id="rId120"/>
    <p:sldId id="3209" r:id="rId121"/>
    <p:sldId id="3211" r:id="rId122"/>
    <p:sldId id="3264" r:id="rId123"/>
    <p:sldId id="3210" r:id="rId124"/>
    <p:sldId id="3213" r:id="rId125"/>
    <p:sldId id="3265" r:id="rId126"/>
    <p:sldId id="3214" r:id="rId127"/>
    <p:sldId id="3266" r:id="rId128"/>
    <p:sldId id="3215" r:id="rId129"/>
    <p:sldId id="3267" r:id="rId130"/>
    <p:sldId id="3216" r:id="rId131"/>
    <p:sldId id="3217" r:id="rId132"/>
    <p:sldId id="3218" r:id="rId133"/>
    <p:sldId id="3219" r:id="rId134"/>
    <p:sldId id="3220" r:id="rId135"/>
    <p:sldId id="3221" r:id="rId136"/>
    <p:sldId id="3222" r:id="rId137"/>
    <p:sldId id="3223" r:id="rId138"/>
    <p:sldId id="3224" r:id="rId139"/>
    <p:sldId id="3225" r:id="rId140"/>
    <p:sldId id="3226" r:id="rId141"/>
    <p:sldId id="3227" r:id="rId142"/>
    <p:sldId id="3228" r:id="rId143"/>
    <p:sldId id="3230" r:id="rId144"/>
    <p:sldId id="3229" r:id="rId145"/>
    <p:sldId id="3268" r:id="rId146"/>
    <p:sldId id="3231" r:id="rId147"/>
    <p:sldId id="3232" r:id="rId148"/>
    <p:sldId id="3079" r:id="rId149"/>
    <p:sldId id="3269" r:id="rId150"/>
    <p:sldId id="2829" r:id="rId1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F"/>
    <a:srgbClr val="13669E"/>
    <a:srgbClr val="242424"/>
    <a:srgbClr val="000000"/>
    <a:srgbClr val="0F1C2A"/>
    <a:srgbClr val="0F1C29"/>
    <a:srgbClr val="1D1D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autoAdjust="0"/>
    <p:restoredTop sz="94004" autoAdjust="0"/>
  </p:normalViewPr>
  <p:slideViewPr>
    <p:cSldViewPr snapToGrid="0">
      <p:cViewPr varScale="1">
        <p:scale>
          <a:sx n="122" d="100"/>
          <a:sy n="122" d="100"/>
        </p:scale>
        <p:origin x="232" y="808"/>
      </p:cViewPr>
      <p:guideLst/>
    </p:cSldViewPr>
  </p:slideViewPr>
  <p:outlineViewPr>
    <p:cViewPr>
      <p:scale>
        <a:sx n="33" d="100"/>
        <a:sy n="33" d="100"/>
      </p:scale>
      <p:origin x="0" y="-28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D1C10C-5AF6-4179-8DB4-05909B66DEE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A213971-B217-4083-AF8A-0D5C3E0FF5D4}">
      <dgm:prSet/>
      <dgm:spPr/>
      <dgm:t>
        <a:bodyPr/>
        <a:lstStyle/>
        <a:p>
          <a:r>
            <a:rPr lang="en-US" b="1"/>
            <a:t>Peter Eijgermans</a:t>
          </a:r>
          <a:endParaRPr lang="en-US"/>
        </a:p>
      </dgm:t>
    </dgm:pt>
    <dgm:pt modelId="{1FE10E05-AB8C-4D4C-ACDF-134081180999}" type="parTrans" cxnId="{7E9CE1CE-C26D-4F0F-9246-8C4F2C6C5392}">
      <dgm:prSet/>
      <dgm:spPr/>
      <dgm:t>
        <a:bodyPr/>
        <a:lstStyle/>
        <a:p>
          <a:endParaRPr lang="en-US"/>
        </a:p>
      </dgm:t>
    </dgm:pt>
    <dgm:pt modelId="{D68BD301-AC6A-49EB-B495-C67D3C3BBFA7}" type="sibTrans" cxnId="{7E9CE1CE-C26D-4F0F-9246-8C4F2C6C5392}">
      <dgm:prSet/>
      <dgm:spPr/>
      <dgm:t>
        <a:bodyPr/>
        <a:lstStyle/>
        <a:p>
          <a:endParaRPr lang="en-US"/>
        </a:p>
      </dgm:t>
    </dgm:pt>
    <dgm:pt modelId="{1123B03E-544A-4F43-B3C1-61D7ED0BD0D4}">
      <dgm:prSet/>
      <dgm:spPr/>
      <dgm:t>
        <a:bodyPr/>
        <a:lstStyle/>
        <a:p>
          <a:r>
            <a:rPr lang="en-US" b="1"/>
            <a:t>@EijgermansPeter</a:t>
          </a:r>
          <a:endParaRPr lang="en-US"/>
        </a:p>
      </dgm:t>
    </dgm:pt>
    <dgm:pt modelId="{868152EA-8860-4729-80C5-1558590D307B}" type="parTrans" cxnId="{53118A12-230D-4A4E-BC09-6E904E85A2A1}">
      <dgm:prSet/>
      <dgm:spPr/>
      <dgm:t>
        <a:bodyPr/>
        <a:lstStyle/>
        <a:p>
          <a:endParaRPr lang="en-US"/>
        </a:p>
      </dgm:t>
    </dgm:pt>
    <dgm:pt modelId="{3EA88DB7-15CF-45E6-B5D2-AFCC2686A8CB}" type="sibTrans" cxnId="{53118A12-230D-4A4E-BC09-6E904E85A2A1}">
      <dgm:prSet/>
      <dgm:spPr/>
      <dgm:t>
        <a:bodyPr/>
        <a:lstStyle/>
        <a:p>
          <a:endParaRPr lang="en-US"/>
        </a:p>
      </dgm:t>
    </dgm:pt>
    <dgm:pt modelId="{165F5255-8776-3143-9A8C-962CF37EF97F}" type="pres">
      <dgm:prSet presAssocID="{BBD1C10C-5AF6-4179-8DB4-05909B66DEE3}" presName="hierChild1" presStyleCnt="0">
        <dgm:presLayoutVars>
          <dgm:chPref val="1"/>
          <dgm:dir/>
          <dgm:animOne val="branch"/>
          <dgm:animLvl val="lvl"/>
          <dgm:resizeHandles/>
        </dgm:presLayoutVars>
      </dgm:prSet>
      <dgm:spPr/>
    </dgm:pt>
    <dgm:pt modelId="{093D1ED7-D8D1-0A45-B288-1C964DEEFD12}" type="pres">
      <dgm:prSet presAssocID="{BA213971-B217-4083-AF8A-0D5C3E0FF5D4}" presName="hierRoot1" presStyleCnt="0"/>
      <dgm:spPr/>
    </dgm:pt>
    <dgm:pt modelId="{A43DE158-1EC4-354B-9897-DF6C7599D1C9}" type="pres">
      <dgm:prSet presAssocID="{BA213971-B217-4083-AF8A-0D5C3E0FF5D4}" presName="composite" presStyleCnt="0"/>
      <dgm:spPr/>
    </dgm:pt>
    <dgm:pt modelId="{26052109-7E39-3241-A967-340D5E4B6024}" type="pres">
      <dgm:prSet presAssocID="{BA213971-B217-4083-AF8A-0D5C3E0FF5D4}" presName="background" presStyleLbl="node0" presStyleIdx="0" presStyleCnt="2"/>
      <dgm:spPr/>
    </dgm:pt>
    <dgm:pt modelId="{C88D4A67-FF16-5242-99E3-E199E28CDA9A}" type="pres">
      <dgm:prSet presAssocID="{BA213971-B217-4083-AF8A-0D5C3E0FF5D4}" presName="text" presStyleLbl="fgAcc0" presStyleIdx="0" presStyleCnt="2">
        <dgm:presLayoutVars>
          <dgm:chPref val="3"/>
        </dgm:presLayoutVars>
      </dgm:prSet>
      <dgm:spPr/>
    </dgm:pt>
    <dgm:pt modelId="{AE8A2959-144B-C841-AFEF-97D9F5DDA9BC}" type="pres">
      <dgm:prSet presAssocID="{BA213971-B217-4083-AF8A-0D5C3E0FF5D4}" presName="hierChild2" presStyleCnt="0"/>
      <dgm:spPr/>
    </dgm:pt>
    <dgm:pt modelId="{907C0E48-CB34-9548-BA6E-04F8178E3F0A}" type="pres">
      <dgm:prSet presAssocID="{1123B03E-544A-4F43-B3C1-61D7ED0BD0D4}" presName="hierRoot1" presStyleCnt="0"/>
      <dgm:spPr/>
    </dgm:pt>
    <dgm:pt modelId="{6FA0EF16-5C83-1743-A7EB-50A4FDB0CAD8}" type="pres">
      <dgm:prSet presAssocID="{1123B03E-544A-4F43-B3C1-61D7ED0BD0D4}" presName="composite" presStyleCnt="0"/>
      <dgm:spPr/>
    </dgm:pt>
    <dgm:pt modelId="{D957DA74-7A3D-2349-A385-3EFBE2063872}" type="pres">
      <dgm:prSet presAssocID="{1123B03E-544A-4F43-B3C1-61D7ED0BD0D4}" presName="background" presStyleLbl="node0" presStyleIdx="1" presStyleCnt="2"/>
      <dgm:spPr/>
    </dgm:pt>
    <dgm:pt modelId="{8081E2C2-08E3-BA4C-A80A-8DA71BD8CF07}" type="pres">
      <dgm:prSet presAssocID="{1123B03E-544A-4F43-B3C1-61D7ED0BD0D4}" presName="text" presStyleLbl="fgAcc0" presStyleIdx="1" presStyleCnt="2">
        <dgm:presLayoutVars>
          <dgm:chPref val="3"/>
        </dgm:presLayoutVars>
      </dgm:prSet>
      <dgm:spPr/>
    </dgm:pt>
    <dgm:pt modelId="{6C646A27-A37F-3B42-8D40-97FE777BBA23}" type="pres">
      <dgm:prSet presAssocID="{1123B03E-544A-4F43-B3C1-61D7ED0BD0D4}" presName="hierChild2" presStyleCnt="0"/>
      <dgm:spPr/>
    </dgm:pt>
  </dgm:ptLst>
  <dgm:cxnLst>
    <dgm:cxn modelId="{5361420D-43E4-8A43-9171-3FC268A4E917}" type="presOf" srcId="{BA213971-B217-4083-AF8A-0D5C3E0FF5D4}" destId="{C88D4A67-FF16-5242-99E3-E199E28CDA9A}" srcOrd="0" destOrd="0" presId="urn:microsoft.com/office/officeart/2005/8/layout/hierarchy1"/>
    <dgm:cxn modelId="{53118A12-230D-4A4E-BC09-6E904E85A2A1}" srcId="{BBD1C10C-5AF6-4179-8DB4-05909B66DEE3}" destId="{1123B03E-544A-4F43-B3C1-61D7ED0BD0D4}" srcOrd="1" destOrd="0" parTransId="{868152EA-8860-4729-80C5-1558590D307B}" sibTransId="{3EA88DB7-15CF-45E6-B5D2-AFCC2686A8CB}"/>
    <dgm:cxn modelId="{720A6B4C-9BB7-824E-B31D-C82796ED5A19}" type="presOf" srcId="{BBD1C10C-5AF6-4179-8DB4-05909B66DEE3}" destId="{165F5255-8776-3143-9A8C-962CF37EF97F}" srcOrd="0" destOrd="0" presId="urn:microsoft.com/office/officeart/2005/8/layout/hierarchy1"/>
    <dgm:cxn modelId="{7E9CE1CE-C26D-4F0F-9246-8C4F2C6C5392}" srcId="{BBD1C10C-5AF6-4179-8DB4-05909B66DEE3}" destId="{BA213971-B217-4083-AF8A-0D5C3E0FF5D4}" srcOrd="0" destOrd="0" parTransId="{1FE10E05-AB8C-4D4C-ACDF-134081180999}" sibTransId="{D68BD301-AC6A-49EB-B495-C67D3C3BBFA7}"/>
    <dgm:cxn modelId="{39433AFC-BD8B-C843-9E4C-B7382EF30F0D}" type="presOf" srcId="{1123B03E-544A-4F43-B3C1-61D7ED0BD0D4}" destId="{8081E2C2-08E3-BA4C-A80A-8DA71BD8CF07}" srcOrd="0" destOrd="0" presId="urn:microsoft.com/office/officeart/2005/8/layout/hierarchy1"/>
    <dgm:cxn modelId="{FC99DC93-5EF8-2043-84BC-8D1EB5EA1B20}" type="presParOf" srcId="{165F5255-8776-3143-9A8C-962CF37EF97F}" destId="{093D1ED7-D8D1-0A45-B288-1C964DEEFD12}" srcOrd="0" destOrd="0" presId="urn:microsoft.com/office/officeart/2005/8/layout/hierarchy1"/>
    <dgm:cxn modelId="{BA3294AA-0D51-3B40-8D4E-5C2E14274FE9}" type="presParOf" srcId="{093D1ED7-D8D1-0A45-B288-1C964DEEFD12}" destId="{A43DE158-1EC4-354B-9897-DF6C7599D1C9}" srcOrd="0" destOrd="0" presId="urn:microsoft.com/office/officeart/2005/8/layout/hierarchy1"/>
    <dgm:cxn modelId="{3A79848A-9E6E-A448-B41A-B592CB38617B}" type="presParOf" srcId="{A43DE158-1EC4-354B-9897-DF6C7599D1C9}" destId="{26052109-7E39-3241-A967-340D5E4B6024}" srcOrd="0" destOrd="0" presId="urn:microsoft.com/office/officeart/2005/8/layout/hierarchy1"/>
    <dgm:cxn modelId="{EAB53A44-C191-A44A-A929-9F86923063F2}" type="presParOf" srcId="{A43DE158-1EC4-354B-9897-DF6C7599D1C9}" destId="{C88D4A67-FF16-5242-99E3-E199E28CDA9A}" srcOrd="1" destOrd="0" presId="urn:microsoft.com/office/officeart/2005/8/layout/hierarchy1"/>
    <dgm:cxn modelId="{23659C49-79B2-3140-AE43-1BEA68059515}" type="presParOf" srcId="{093D1ED7-D8D1-0A45-B288-1C964DEEFD12}" destId="{AE8A2959-144B-C841-AFEF-97D9F5DDA9BC}" srcOrd="1" destOrd="0" presId="urn:microsoft.com/office/officeart/2005/8/layout/hierarchy1"/>
    <dgm:cxn modelId="{4ED7491C-273D-2F44-B023-D1E414A172BB}" type="presParOf" srcId="{165F5255-8776-3143-9A8C-962CF37EF97F}" destId="{907C0E48-CB34-9548-BA6E-04F8178E3F0A}" srcOrd="1" destOrd="0" presId="urn:microsoft.com/office/officeart/2005/8/layout/hierarchy1"/>
    <dgm:cxn modelId="{E32F0344-58B5-6840-A554-E358A61B8BDB}" type="presParOf" srcId="{907C0E48-CB34-9548-BA6E-04F8178E3F0A}" destId="{6FA0EF16-5C83-1743-A7EB-50A4FDB0CAD8}" srcOrd="0" destOrd="0" presId="urn:microsoft.com/office/officeart/2005/8/layout/hierarchy1"/>
    <dgm:cxn modelId="{5F3C8AB6-2C6E-974F-BB7A-272850A09810}" type="presParOf" srcId="{6FA0EF16-5C83-1743-A7EB-50A4FDB0CAD8}" destId="{D957DA74-7A3D-2349-A385-3EFBE2063872}" srcOrd="0" destOrd="0" presId="urn:microsoft.com/office/officeart/2005/8/layout/hierarchy1"/>
    <dgm:cxn modelId="{08013AE0-E9A3-B042-8939-C310E512E5AC}" type="presParOf" srcId="{6FA0EF16-5C83-1743-A7EB-50A4FDB0CAD8}" destId="{8081E2C2-08E3-BA4C-A80A-8DA71BD8CF07}" srcOrd="1" destOrd="0" presId="urn:microsoft.com/office/officeart/2005/8/layout/hierarchy1"/>
    <dgm:cxn modelId="{777CE5CA-6A93-F84D-BEC4-1AD30563102F}" type="presParOf" srcId="{907C0E48-CB34-9548-BA6E-04F8178E3F0A}" destId="{6C646A27-A37F-3B42-8D40-97FE777BBA23}"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52109-7E39-3241-A967-340D5E4B6024}">
      <dsp:nvSpPr>
        <dsp:cNvPr id="0" name=""/>
        <dsp:cNvSpPr/>
      </dsp:nvSpPr>
      <dsp:spPr>
        <a:xfrm>
          <a:off x="1662801" y="1399"/>
          <a:ext cx="2696358" cy="1712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8D4A67-FF16-5242-99E3-E199E28CDA9A}">
      <dsp:nvSpPr>
        <dsp:cNvPr id="0" name=""/>
        <dsp:cNvSpPr/>
      </dsp:nvSpPr>
      <dsp:spPr>
        <a:xfrm>
          <a:off x="1962396" y="286015"/>
          <a:ext cx="2696358" cy="1712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Peter Eijgermans</a:t>
          </a:r>
          <a:endParaRPr lang="en-US" sz="2400" kern="1200"/>
        </a:p>
      </dsp:txBody>
      <dsp:txXfrm>
        <a:off x="2012544" y="336163"/>
        <a:ext cx="2596062" cy="1611891"/>
      </dsp:txXfrm>
    </dsp:sp>
    <dsp:sp modelId="{D957DA74-7A3D-2349-A385-3EFBE2063872}">
      <dsp:nvSpPr>
        <dsp:cNvPr id="0" name=""/>
        <dsp:cNvSpPr/>
      </dsp:nvSpPr>
      <dsp:spPr>
        <a:xfrm>
          <a:off x="4958350" y="1399"/>
          <a:ext cx="2696358" cy="17121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81E2C2-08E3-BA4C-A80A-8DA71BD8CF07}">
      <dsp:nvSpPr>
        <dsp:cNvPr id="0" name=""/>
        <dsp:cNvSpPr/>
      </dsp:nvSpPr>
      <dsp:spPr>
        <a:xfrm>
          <a:off x="5257945" y="286015"/>
          <a:ext cx="2696358" cy="1712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@EijgermansPeter</a:t>
          </a:r>
          <a:endParaRPr lang="en-US" sz="2400" kern="1200"/>
        </a:p>
      </dsp:txBody>
      <dsp:txXfrm>
        <a:off x="5308093" y="336163"/>
        <a:ext cx="2596062" cy="161189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851BD-8FD0-46FF-85DB-888B64F7145F}" type="datetimeFigureOut">
              <a:rPr lang="en-US" smtClean="0"/>
              <a:t>5/16/24</a:t>
            </a:fld>
            <a:endParaRPr lang="en-US"/>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534D23-544C-462C-A807-08DCC65D79D2}" type="slidenum">
              <a:rPr lang="en-US" smtClean="0"/>
              <a:t>‹#›</a:t>
            </a:fld>
            <a:endParaRPr lang="en-US"/>
          </a:p>
        </p:txBody>
      </p:sp>
    </p:spTree>
    <p:extLst>
      <p:ext uri="{BB962C8B-B14F-4D97-AF65-F5344CB8AC3E}">
        <p14:creationId xmlns:p14="http://schemas.microsoft.com/office/powerpoint/2010/main" val="141012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8D534D23-544C-462C-A807-08DCC65D79D2}" type="slidenum">
              <a:rPr lang="en-US" smtClean="0"/>
              <a:t>3</a:t>
            </a:fld>
            <a:endParaRPr lang="en-US"/>
          </a:p>
        </p:txBody>
      </p:sp>
    </p:spTree>
    <p:extLst>
      <p:ext uri="{BB962C8B-B14F-4D97-AF65-F5344CB8AC3E}">
        <p14:creationId xmlns:p14="http://schemas.microsoft.com/office/powerpoint/2010/main" val="2834182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D64D19-1505-737F-E112-E3F1AEDBC06B}"/>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692319B5-5361-6E18-0272-7437DC32AA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BF8983FF-14AA-5C9D-C49C-55F60DA46D8A}"/>
              </a:ext>
            </a:extLst>
          </p:cNvPr>
          <p:cNvSpPr>
            <a:spLocks noGrp="1"/>
          </p:cNvSpPr>
          <p:nvPr>
            <p:ph type="dt" sz="half" idx="10"/>
          </p:nvPr>
        </p:nvSpPr>
        <p:spPr/>
        <p:txBody>
          <a:bodyPr/>
          <a:lstStyle/>
          <a:p>
            <a:fld id="{153E8482-EDB6-44D7-9472-CD71C2272A20}" type="datetimeFigureOut">
              <a:rPr lang="en-US" smtClean="0"/>
              <a:t>5/16/24</a:t>
            </a:fld>
            <a:endParaRPr lang="en-US"/>
          </a:p>
        </p:txBody>
      </p:sp>
      <p:sp>
        <p:nvSpPr>
          <p:cNvPr id="5" name="Tijdelijke aanduiding voor voettekst 4">
            <a:extLst>
              <a:ext uri="{FF2B5EF4-FFF2-40B4-BE49-F238E27FC236}">
                <a16:creationId xmlns:a16="http://schemas.microsoft.com/office/drawing/2014/main" id="{F8E5CAC2-CA4C-6DE7-ABA0-1F1FDEC1C7A1}"/>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6E40BA17-AFF2-582B-F2C0-8BE51F653E0E}"/>
              </a:ext>
            </a:extLst>
          </p:cNvPr>
          <p:cNvSpPr>
            <a:spLocks noGrp="1"/>
          </p:cNvSpPr>
          <p:nvPr>
            <p:ph type="sldNum" sz="quarter" idx="12"/>
          </p:nvPr>
        </p:nvSpPr>
        <p:spPr/>
        <p:txBody>
          <a:bodyPr/>
          <a:lstStyle/>
          <a:p>
            <a:fld id="{BCA91E58-F95F-48AB-923E-B687D7112F1F}" type="slidenum">
              <a:rPr lang="en-US" smtClean="0"/>
              <a:t>‹#›</a:t>
            </a:fld>
            <a:endParaRPr lang="en-US"/>
          </a:p>
        </p:txBody>
      </p:sp>
    </p:spTree>
    <p:extLst>
      <p:ext uri="{BB962C8B-B14F-4D97-AF65-F5344CB8AC3E}">
        <p14:creationId xmlns:p14="http://schemas.microsoft.com/office/powerpoint/2010/main" val="1129609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17728F-03B6-6FB9-1720-8AE36052CBB4}"/>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A77B952A-9FFE-898E-8963-FC37F1DD66A5}"/>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CA1837D5-77ED-BCD1-D37D-908A51D70AC2}"/>
              </a:ext>
            </a:extLst>
          </p:cNvPr>
          <p:cNvSpPr>
            <a:spLocks noGrp="1"/>
          </p:cNvSpPr>
          <p:nvPr>
            <p:ph type="dt" sz="half" idx="10"/>
          </p:nvPr>
        </p:nvSpPr>
        <p:spPr/>
        <p:txBody>
          <a:bodyPr/>
          <a:lstStyle/>
          <a:p>
            <a:fld id="{153E8482-EDB6-44D7-9472-CD71C2272A20}" type="datetimeFigureOut">
              <a:rPr lang="en-US" smtClean="0"/>
              <a:t>5/16/24</a:t>
            </a:fld>
            <a:endParaRPr lang="en-US"/>
          </a:p>
        </p:txBody>
      </p:sp>
      <p:sp>
        <p:nvSpPr>
          <p:cNvPr id="5" name="Tijdelijke aanduiding voor voettekst 4">
            <a:extLst>
              <a:ext uri="{FF2B5EF4-FFF2-40B4-BE49-F238E27FC236}">
                <a16:creationId xmlns:a16="http://schemas.microsoft.com/office/drawing/2014/main" id="{13BE90D9-8436-2D6C-B0B1-88E21B2DB46E}"/>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6976BD13-7CEB-67B9-AB1E-1DEF9B4DF5FC}"/>
              </a:ext>
            </a:extLst>
          </p:cNvPr>
          <p:cNvSpPr>
            <a:spLocks noGrp="1"/>
          </p:cNvSpPr>
          <p:nvPr>
            <p:ph type="sldNum" sz="quarter" idx="12"/>
          </p:nvPr>
        </p:nvSpPr>
        <p:spPr/>
        <p:txBody>
          <a:bodyPr/>
          <a:lstStyle/>
          <a:p>
            <a:fld id="{BCA91E58-F95F-48AB-923E-B687D7112F1F}" type="slidenum">
              <a:rPr lang="en-US" smtClean="0"/>
              <a:t>‹#›</a:t>
            </a:fld>
            <a:endParaRPr lang="en-US"/>
          </a:p>
        </p:txBody>
      </p:sp>
    </p:spTree>
    <p:extLst>
      <p:ext uri="{BB962C8B-B14F-4D97-AF65-F5344CB8AC3E}">
        <p14:creationId xmlns:p14="http://schemas.microsoft.com/office/powerpoint/2010/main" val="2984559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3A579393-F4C0-C653-3A4B-68C556163D72}"/>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7F2A820D-76D4-0ABB-503B-BC16C4ECB232}"/>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B0ED3FCE-D10E-9484-5A1B-86849075DBF7}"/>
              </a:ext>
            </a:extLst>
          </p:cNvPr>
          <p:cNvSpPr>
            <a:spLocks noGrp="1"/>
          </p:cNvSpPr>
          <p:nvPr>
            <p:ph type="dt" sz="half" idx="10"/>
          </p:nvPr>
        </p:nvSpPr>
        <p:spPr/>
        <p:txBody>
          <a:bodyPr/>
          <a:lstStyle/>
          <a:p>
            <a:fld id="{153E8482-EDB6-44D7-9472-CD71C2272A20}" type="datetimeFigureOut">
              <a:rPr lang="en-US" smtClean="0"/>
              <a:t>5/16/24</a:t>
            </a:fld>
            <a:endParaRPr lang="en-US"/>
          </a:p>
        </p:txBody>
      </p:sp>
      <p:sp>
        <p:nvSpPr>
          <p:cNvPr id="5" name="Tijdelijke aanduiding voor voettekst 4">
            <a:extLst>
              <a:ext uri="{FF2B5EF4-FFF2-40B4-BE49-F238E27FC236}">
                <a16:creationId xmlns:a16="http://schemas.microsoft.com/office/drawing/2014/main" id="{C395C4B5-300B-2FC4-7DDB-A860E372AC58}"/>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E3D651C4-2A14-AA8E-8B89-3848C70D8148}"/>
              </a:ext>
            </a:extLst>
          </p:cNvPr>
          <p:cNvSpPr>
            <a:spLocks noGrp="1"/>
          </p:cNvSpPr>
          <p:nvPr>
            <p:ph type="sldNum" sz="quarter" idx="12"/>
          </p:nvPr>
        </p:nvSpPr>
        <p:spPr/>
        <p:txBody>
          <a:bodyPr/>
          <a:lstStyle/>
          <a:p>
            <a:fld id="{BCA91E58-F95F-48AB-923E-B687D7112F1F}" type="slidenum">
              <a:rPr lang="en-US" smtClean="0"/>
              <a:t>‹#›</a:t>
            </a:fld>
            <a:endParaRPr lang="en-US"/>
          </a:p>
        </p:txBody>
      </p:sp>
    </p:spTree>
    <p:extLst>
      <p:ext uri="{BB962C8B-B14F-4D97-AF65-F5344CB8AC3E}">
        <p14:creationId xmlns:p14="http://schemas.microsoft.com/office/powerpoint/2010/main" val="177996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DBDF6-1214-E3C5-8229-D63414E67F01}"/>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397B4508-9942-E64E-A2FF-D517F939FD29}"/>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E2BB6376-EC09-D549-0913-8441048E5F45}"/>
              </a:ext>
            </a:extLst>
          </p:cNvPr>
          <p:cNvSpPr>
            <a:spLocks noGrp="1"/>
          </p:cNvSpPr>
          <p:nvPr>
            <p:ph type="dt" sz="half" idx="10"/>
          </p:nvPr>
        </p:nvSpPr>
        <p:spPr/>
        <p:txBody>
          <a:bodyPr/>
          <a:lstStyle/>
          <a:p>
            <a:fld id="{153E8482-EDB6-44D7-9472-CD71C2272A20}" type="datetimeFigureOut">
              <a:rPr lang="en-US" smtClean="0"/>
              <a:t>5/16/24</a:t>
            </a:fld>
            <a:endParaRPr lang="en-US"/>
          </a:p>
        </p:txBody>
      </p:sp>
      <p:sp>
        <p:nvSpPr>
          <p:cNvPr id="5" name="Tijdelijke aanduiding voor voettekst 4">
            <a:extLst>
              <a:ext uri="{FF2B5EF4-FFF2-40B4-BE49-F238E27FC236}">
                <a16:creationId xmlns:a16="http://schemas.microsoft.com/office/drawing/2014/main" id="{5AAFDEF1-7386-F595-E54A-42F18E70E681}"/>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914D7A91-86C8-76C9-0909-3EAE0FCD4AE6}"/>
              </a:ext>
            </a:extLst>
          </p:cNvPr>
          <p:cNvSpPr>
            <a:spLocks noGrp="1"/>
          </p:cNvSpPr>
          <p:nvPr>
            <p:ph type="sldNum" sz="quarter" idx="12"/>
          </p:nvPr>
        </p:nvSpPr>
        <p:spPr/>
        <p:txBody>
          <a:bodyPr/>
          <a:lstStyle/>
          <a:p>
            <a:fld id="{BCA91E58-F95F-48AB-923E-B687D7112F1F}" type="slidenum">
              <a:rPr lang="en-US" smtClean="0"/>
              <a:t>‹#›</a:t>
            </a:fld>
            <a:endParaRPr lang="en-US"/>
          </a:p>
        </p:txBody>
      </p:sp>
    </p:spTree>
    <p:extLst>
      <p:ext uri="{BB962C8B-B14F-4D97-AF65-F5344CB8AC3E}">
        <p14:creationId xmlns:p14="http://schemas.microsoft.com/office/powerpoint/2010/main" val="3072041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EE710F-0CA7-7E59-C631-BEBA6FFB7789}"/>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34950A4E-085E-6CE9-84F6-2A7631CB20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6872AC77-658F-C753-66F3-05974BBCFADC}"/>
              </a:ext>
            </a:extLst>
          </p:cNvPr>
          <p:cNvSpPr>
            <a:spLocks noGrp="1"/>
          </p:cNvSpPr>
          <p:nvPr>
            <p:ph type="dt" sz="half" idx="10"/>
          </p:nvPr>
        </p:nvSpPr>
        <p:spPr/>
        <p:txBody>
          <a:bodyPr/>
          <a:lstStyle/>
          <a:p>
            <a:fld id="{153E8482-EDB6-44D7-9472-CD71C2272A20}" type="datetimeFigureOut">
              <a:rPr lang="en-US" smtClean="0"/>
              <a:t>5/16/24</a:t>
            </a:fld>
            <a:endParaRPr lang="en-US"/>
          </a:p>
        </p:txBody>
      </p:sp>
      <p:sp>
        <p:nvSpPr>
          <p:cNvPr id="5" name="Tijdelijke aanduiding voor voettekst 4">
            <a:extLst>
              <a:ext uri="{FF2B5EF4-FFF2-40B4-BE49-F238E27FC236}">
                <a16:creationId xmlns:a16="http://schemas.microsoft.com/office/drawing/2014/main" id="{10755FC7-0DD8-EFCE-1EE9-91741131D96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10367027-E91E-DAB5-6E7B-45BF3170EF56}"/>
              </a:ext>
            </a:extLst>
          </p:cNvPr>
          <p:cNvSpPr>
            <a:spLocks noGrp="1"/>
          </p:cNvSpPr>
          <p:nvPr>
            <p:ph type="sldNum" sz="quarter" idx="12"/>
          </p:nvPr>
        </p:nvSpPr>
        <p:spPr/>
        <p:txBody>
          <a:bodyPr/>
          <a:lstStyle/>
          <a:p>
            <a:fld id="{BCA91E58-F95F-48AB-923E-B687D7112F1F}" type="slidenum">
              <a:rPr lang="en-US" smtClean="0"/>
              <a:t>‹#›</a:t>
            </a:fld>
            <a:endParaRPr lang="en-US"/>
          </a:p>
        </p:txBody>
      </p:sp>
    </p:spTree>
    <p:extLst>
      <p:ext uri="{BB962C8B-B14F-4D97-AF65-F5344CB8AC3E}">
        <p14:creationId xmlns:p14="http://schemas.microsoft.com/office/powerpoint/2010/main" val="118466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1F1DBB-6D35-C0B5-5BB7-20E0B8065491}"/>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3A8E8DE0-F1B0-8B67-DDD2-FEAB4379D1F8}"/>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061E9B24-4975-4A3B-EFB6-EFA7E24A96EA}"/>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02033A02-5280-B868-C1AF-1F6BDA16D113}"/>
              </a:ext>
            </a:extLst>
          </p:cNvPr>
          <p:cNvSpPr>
            <a:spLocks noGrp="1"/>
          </p:cNvSpPr>
          <p:nvPr>
            <p:ph type="dt" sz="half" idx="10"/>
          </p:nvPr>
        </p:nvSpPr>
        <p:spPr/>
        <p:txBody>
          <a:bodyPr/>
          <a:lstStyle/>
          <a:p>
            <a:fld id="{153E8482-EDB6-44D7-9472-CD71C2272A20}" type="datetimeFigureOut">
              <a:rPr lang="en-US" smtClean="0"/>
              <a:t>5/16/24</a:t>
            </a:fld>
            <a:endParaRPr lang="en-US"/>
          </a:p>
        </p:txBody>
      </p:sp>
      <p:sp>
        <p:nvSpPr>
          <p:cNvPr id="6" name="Tijdelijke aanduiding voor voettekst 5">
            <a:extLst>
              <a:ext uri="{FF2B5EF4-FFF2-40B4-BE49-F238E27FC236}">
                <a16:creationId xmlns:a16="http://schemas.microsoft.com/office/drawing/2014/main" id="{A6070AED-382E-AD5F-84A1-DCEE59DE7A35}"/>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DDB5C0F6-5F1D-4BC2-3AFF-183D3249A70C}"/>
              </a:ext>
            </a:extLst>
          </p:cNvPr>
          <p:cNvSpPr>
            <a:spLocks noGrp="1"/>
          </p:cNvSpPr>
          <p:nvPr>
            <p:ph type="sldNum" sz="quarter" idx="12"/>
          </p:nvPr>
        </p:nvSpPr>
        <p:spPr/>
        <p:txBody>
          <a:bodyPr/>
          <a:lstStyle/>
          <a:p>
            <a:fld id="{BCA91E58-F95F-48AB-923E-B687D7112F1F}" type="slidenum">
              <a:rPr lang="en-US" smtClean="0"/>
              <a:t>‹#›</a:t>
            </a:fld>
            <a:endParaRPr lang="en-US"/>
          </a:p>
        </p:txBody>
      </p:sp>
    </p:spTree>
    <p:extLst>
      <p:ext uri="{BB962C8B-B14F-4D97-AF65-F5344CB8AC3E}">
        <p14:creationId xmlns:p14="http://schemas.microsoft.com/office/powerpoint/2010/main" val="3043011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EABCAD-D1B0-0EE8-6244-1327DF5AA3F3}"/>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D2CDF362-5308-8621-9873-435982D2D0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127F18CC-4645-595D-640B-6223892C06C0}"/>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E4471AD3-A0C0-1219-C4B3-D251F14E35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C4019DAD-00EF-1A7B-83C0-42F86E63E7C7}"/>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5C30AA72-2981-7A2F-056E-48FF897A0A8F}"/>
              </a:ext>
            </a:extLst>
          </p:cNvPr>
          <p:cNvSpPr>
            <a:spLocks noGrp="1"/>
          </p:cNvSpPr>
          <p:nvPr>
            <p:ph type="dt" sz="half" idx="10"/>
          </p:nvPr>
        </p:nvSpPr>
        <p:spPr/>
        <p:txBody>
          <a:bodyPr/>
          <a:lstStyle/>
          <a:p>
            <a:fld id="{153E8482-EDB6-44D7-9472-CD71C2272A20}" type="datetimeFigureOut">
              <a:rPr lang="en-US" smtClean="0"/>
              <a:t>5/16/24</a:t>
            </a:fld>
            <a:endParaRPr lang="en-US"/>
          </a:p>
        </p:txBody>
      </p:sp>
      <p:sp>
        <p:nvSpPr>
          <p:cNvPr id="8" name="Tijdelijke aanduiding voor voettekst 7">
            <a:extLst>
              <a:ext uri="{FF2B5EF4-FFF2-40B4-BE49-F238E27FC236}">
                <a16:creationId xmlns:a16="http://schemas.microsoft.com/office/drawing/2014/main" id="{F40F8B9F-2F79-FEEF-F172-E60F6B8BC0BD}"/>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FD352682-4230-E342-39D2-084F2524F634}"/>
              </a:ext>
            </a:extLst>
          </p:cNvPr>
          <p:cNvSpPr>
            <a:spLocks noGrp="1"/>
          </p:cNvSpPr>
          <p:nvPr>
            <p:ph type="sldNum" sz="quarter" idx="12"/>
          </p:nvPr>
        </p:nvSpPr>
        <p:spPr/>
        <p:txBody>
          <a:bodyPr/>
          <a:lstStyle/>
          <a:p>
            <a:fld id="{BCA91E58-F95F-48AB-923E-B687D7112F1F}" type="slidenum">
              <a:rPr lang="en-US" smtClean="0"/>
              <a:t>‹#›</a:t>
            </a:fld>
            <a:endParaRPr lang="en-US"/>
          </a:p>
        </p:txBody>
      </p:sp>
    </p:spTree>
    <p:extLst>
      <p:ext uri="{BB962C8B-B14F-4D97-AF65-F5344CB8AC3E}">
        <p14:creationId xmlns:p14="http://schemas.microsoft.com/office/powerpoint/2010/main" val="375353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9D975A-B233-703F-7724-C5DF98017182}"/>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5CE77081-809F-18FE-8B5D-B5EF5894CC4E}"/>
              </a:ext>
            </a:extLst>
          </p:cNvPr>
          <p:cNvSpPr>
            <a:spLocks noGrp="1"/>
          </p:cNvSpPr>
          <p:nvPr>
            <p:ph type="dt" sz="half" idx="10"/>
          </p:nvPr>
        </p:nvSpPr>
        <p:spPr/>
        <p:txBody>
          <a:bodyPr/>
          <a:lstStyle/>
          <a:p>
            <a:fld id="{153E8482-EDB6-44D7-9472-CD71C2272A20}" type="datetimeFigureOut">
              <a:rPr lang="en-US" smtClean="0"/>
              <a:t>5/16/24</a:t>
            </a:fld>
            <a:endParaRPr lang="en-US"/>
          </a:p>
        </p:txBody>
      </p:sp>
      <p:sp>
        <p:nvSpPr>
          <p:cNvPr id="4" name="Tijdelijke aanduiding voor voettekst 3">
            <a:extLst>
              <a:ext uri="{FF2B5EF4-FFF2-40B4-BE49-F238E27FC236}">
                <a16:creationId xmlns:a16="http://schemas.microsoft.com/office/drawing/2014/main" id="{A3A9389F-ED09-6D18-6B80-292BBA154ED3}"/>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6AE79986-16B9-3686-0B95-D4E31D6CAA86}"/>
              </a:ext>
            </a:extLst>
          </p:cNvPr>
          <p:cNvSpPr>
            <a:spLocks noGrp="1"/>
          </p:cNvSpPr>
          <p:nvPr>
            <p:ph type="sldNum" sz="quarter" idx="12"/>
          </p:nvPr>
        </p:nvSpPr>
        <p:spPr/>
        <p:txBody>
          <a:bodyPr/>
          <a:lstStyle/>
          <a:p>
            <a:fld id="{BCA91E58-F95F-48AB-923E-B687D7112F1F}" type="slidenum">
              <a:rPr lang="en-US" smtClean="0"/>
              <a:t>‹#›</a:t>
            </a:fld>
            <a:endParaRPr lang="en-US"/>
          </a:p>
        </p:txBody>
      </p:sp>
    </p:spTree>
    <p:extLst>
      <p:ext uri="{BB962C8B-B14F-4D97-AF65-F5344CB8AC3E}">
        <p14:creationId xmlns:p14="http://schemas.microsoft.com/office/powerpoint/2010/main" val="3214673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78F4946F-05A4-7D84-4E39-676343CEC81F}"/>
              </a:ext>
            </a:extLst>
          </p:cNvPr>
          <p:cNvSpPr>
            <a:spLocks noGrp="1"/>
          </p:cNvSpPr>
          <p:nvPr>
            <p:ph type="dt" sz="half" idx="10"/>
          </p:nvPr>
        </p:nvSpPr>
        <p:spPr/>
        <p:txBody>
          <a:bodyPr/>
          <a:lstStyle/>
          <a:p>
            <a:fld id="{153E8482-EDB6-44D7-9472-CD71C2272A20}" type="datetimeFigureOut">
              <a:rPr lang="en-US" smtClean="0"/>
              <a:t>5/16/24</a:t>
            </a:fld>
            <a:endParaRPr lang="en-US"/>
          </a:p>
        </p:txBody>
      </p:sp>
      <p:sp>
        <p:nvSpPr>
          <p:cNvPr id="3" name="Tijdelijke aanduiding voor voettekst 2">
            <a:extLst>
              <a:ext uri="{FF2B5EF4-FFF2-40B4-BE49-F238E27FC236}">
                <a16:creationId xmlns:a16="http://schemas.microsoft.com/office/drawing/2014/main" id="{1CF0928E-A767-0153-231A-012B7374A7C0}"/>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6A3C5988-D2DE-A026-3863-AE0F17A210B2}"/>
              </a:ext>
            </a:extLst>
          </p:cNvPr>
          <p:cNvSpPr>
            <a:spLocks noGrp="1"/>
          </p:cNvSpPr>
          <p:nvPr>
            <p:ph type="sldNum" sz="quarter" idx="12"/>
          </p:nvPr>
        </p:nvSpPr>
        <p:spPr/>
        <p:txBody>
          <a:bodyPr/>
          <a:lstStyle/>
          <a:p>
            <a:fld id="{BCA91E58-F95F-48AB-923E-B687D7112F1F}" type="slidenum">
              <a:rPr lang="en-US" smtClean="0"/>
              <a:t>‹#›</a:t>
            </a:fld>
            <a:endParaRPr lang="en-US"/>
          </a:p>
        </p:txBody>
      </p:sp>
    </p:spTree>
    <p:extLst>
      <p:ext uri="{BB962C8B-B14F-4D97-AF65-F5344CB8AC3E}">
        <p14:creationId xmlns:p14="http://schemas.microsoft.com/office/powerpoint/2010/main" val="3257284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7643E6-A6B8-1856-4D4D-E07727CFCDE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08570C6-2E72-7D99-C699-3DBFDDF8AF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8C89F799-6FCC-6E97-D7F5-AB58B42590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5EC6589-17DD-C6FF-1ED3-E506B3236ED3}"/>
              </a:ext>
            </a:extLst>
          </p:cNvPr>
          <p:cNvSpPr>
            <a:spLocks noGrp="1"/>
          </p:cNvSpPr>
          <p:nvPr>
            <p:ph type="dt" sz="half" idx="10"/>
          </p:nvPr>
        </p:nvSpPr>
        <p:spPr/>
        <p:txBody>
          <a:bodyPr/>
          <a:lstStyle/>
          <a:p>
            <a:fld id="{153E8482-EDB6-44D7-9472-CD71C2272A20}" type="datetimeFigureOut">
              <a:rPr lang="en-US" smtClean="0"/>
              <a:t>5/16/24</a:t>
            </a:fld>
            <a:endParaRPr lang="en-US"/>
          </a:p>
        </p:txBody>
      </p:sp>
      <p:sp>
        <p:nvSpPr>
          <p:cNvPr id="6" name="Tijdelijke aanduiding voor voettekst 5">
            <a:extLst>
              <a:ext uri="{FF2B5EF4-FFF2-40B4-BE49-F238E27FC236}">
                <a16:creationId xmlns:a16="http://schemas.microsoft.com/office/drawing/2014/main" id="{5A08F3A3-1952-3B28-8364-EDCD85A4B5CB}"/>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9499E4B-CC80-9408-3E39-82ADD3FC0BBB}"/>
              </a:ext>
            </a:extLst>
          </p:cNvPr>
          <p:cNvSpPr>
            <a:spLocks noGrp="1"/>
          </p:cNvSpPr>
          <p:nvPr>
            <p:ph type="sldNum" sz="quarter" idx="12"/>
          </p:nvPr>
        </p:nvSpPr>
        <p:spPr/>
        <p:txBody>
          <a:bodyPr/>
          <a:lstStyle/>
          <a:p>
            <a:fld id="{BCA91E58-F95F-48AB-923E-B687D7112F1F}" type="slidenum">
              <a:rPr lang="en-US" smtClean="0"/>
              <a:t>‹#›</a:t>
            </a:fld>
            <a:endParaRPr lang="en-US"/>
          </a:p>
        </p:txBody>
      </p:sp>
    </p:spTree>
    <p:extLst>
      <p:ext uri="{BB962C8B-B14F-4D97-AF65-F5344CB8AC3E}">
        <p14:creationId xmlns:p14="http://schemas.microsoft.com/office/powerpoint/2010/main" val="107117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682E22-41BB-F04C-04B9-EC9E8E3106B2}"/>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3F08492F-EAE3-68E6-2727-E8879D6179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46CA33A9-04BA-8BC9-C8D7-CCCE39EF77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30A6FB0-CE48-F347-65DD-A044A84D576F}"/>
              </a:ext>
            </a:extLst>
          </p:cNvPr>
          <p:cNvSpPr>
            <a:spLocks noGrp="1"/>
          </p:cNvSpPr>
          <p:nvPr>
            <p:ph type="dt" sz="half" idx="10"/>
          </p:nvPr>
        </p:nvSpPr>
        <p:spPr/>
        <p:txBody>
          <a:bodyPr/>
          <a:lstStyle/>
          <a:p>
            <a:fld id="{153E8482-EDB6-44D7-9472-CD71C2272A20}" type="datetimeFigureOut">
              <a:rPr lang="en-US" smtClean="0"/>
              <a:t>5/16/24</a:t>
            </a:fld>
            <a:endParaRPr lang="en-US"/>
          </a:p>
        </p:txBody>
      </p:sp>
      <p:sp>
        <p:nvSpPr>
          <p:cNvPr id="6" name="Tijdelijke aanduiding voor voettekst 5">
            <a:extLst>
              <a:ext uri="{FF2B5EF4-FFF2-40B4-BE49-F238E27FC236}">
                <a16:creationId xmlns:a16="http://schemas.microsoft.com/office/drawing/2014/main" id="{E64532A2-D988-51B5-D0BF-542AA865E1DC}"/>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CCA04F3-3E9A-8C66-7E5C-2B2A495020FA}"/>
              </a:ext>
            </a:extLst>
          </p:cNvPr>
          <p:cNvSpPr>
            <a:spLocks noGrp="1"/>
          </p:cNvSpPr>
          <p:nvPr>
            <p:ph type="sldNum" sz="quarter" idx="12"/>
          </p:nvPr>
        </p:nvSpPr>
        <p:spPr/>
        <p:txBody>
          <a:bodyPr/>
          <a:lstStyle/>
          <a:p>
            <a:fld id="{BCA91E58-F95F-48AB-923E-B687D7112F1F}" type="slidenum">
              <a:rPr lang="en-US" smtClean="0"/>
              <a:t>‹#›</a:t>
            </a:fld>
            <a:endParaRPr lang="en-US"/>
          </a:p>
        </p:txBody>
      </p:sp>
    </p:spTree>
    <p:extLst>
      <p:ext uri="{BB962C8B-B14F-4D97-AF65-F5344CB8AC3E}">
        <p14:creationId xmlns:p14="http://schemas.microsoft.com/office/powerpoint/2010/main" val="3369240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99AAF3CD-23EE-75DE-CD74-FAD942B9C1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855FB223-1F91-233B-5A82-1B2C6F156A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1984DFC8-0486-5229-E366-D4F1761B0F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3E8482-EDB6-44D7-9472-CD71C2272A20}" type="datetimeFigureOut">
              <a:rPr lang="en-US" smtClean="0"/>
              <a:t>5/16/24</a:t>
            </a:fld>
            <a:endParaRPr lang="en-US"/>
          </a:p>
        </p:txBody>
      </p:sp>
      <p:sp>
        <p:nvSpPr>
          <p:cNvPr id="5" name="Tijdelijke aanduiding voor voettekst 4">
            <a:extLst>
              <a:ext uri="{FF2B5EF4-FFF2-40B4-BE49-F238E27FC236}">
                <a16:creationId xmlns:a16="http://schemas.microsoft.com/office/drawing/2014/main" id="{F8A1DAB5-E926-DAA8-7588-ECF09C5313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EE33ACA3-DD8E-66BC-B278-3145A6CC5B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A91E58-F95F-48AB-923E-B687D7112F1F}" type="slidenum">
              <a:rPr lang="en-US" smtClean="0"/>
              <a:t>‹#›</a:t>
            </a:fld>
            <a:endParaRPr lang="en-US"/>
          </a:p>
        </p:txBody>
      </p:sp>
    </p:spTree>
    <p:extLst>
      <p:ext uri="{BB962C8B-B14F-4D97-AF65-F5344CB8AC3E}">
        <p14:creationId xmlns:p14="http://schemas.microsoft.com/office/powerpoint/2010/main" val="1717299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react-hook-form.com/" TargetMode="Externa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jquense/yup?tab=readme-ov-file" TargetMode="Externa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react-hook-form.com/docs/useform" TargetMode="Externa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vitejs.dev/guide/" TargetMode="External"/><Relationship Id="rId2" Type="http://schemas.openxmlformats.org/officeDocument/2006/relationships/hyperlink" Target="https://create-react-app.dev/" TargetMode="Externa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axios/axios" TargetMode="Externa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reensocapi.azurewebsites.net/api/Cities" TargetMode="Externa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4.jpeg"/><Relationship Id="rId7" Type="http://schemas.openxmlformats.org/officeDocument/2006/relationships/diagramData" Target="../diagrams/data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jpeg"/><Relationship Id="rId11" Type="http://schemas.microsoft.com/office/2007/relationships/diagramDrawing" Target="../diagrams/drawing1.xml"/><Relationship Id="rId5" Type="http://schemas.openxmlformats.org/officeDocument/2006/relationships/image" Target="../media/image6.png"/><Relationship Id="rId10" Type="http://schemas.openxmlformats.org/officeDocument/2006/relationships/diagramColors" Target="../diagrams/colors1.xml"/><Relationship Id="rId4" Type="http://schemas.openxmlformats.org/officeDocument/2006/relationships/image" Target="../media/image5.png"/><Relationship Id="rId9"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rwormsbecher/react-ts/blob/main/src/index.scss"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rwormsbecher/redux-training-new/blob/master/src/cities.json"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legacy.reactjs.org/docs/faq-internals.html"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rwormsbecher/redux-training-new/tree/master/src/assets/images" TargetMode="Externa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24000" y="2074991"/>
            <a:ext cx="9144000" cy="1762820"/>
          </a:xfrm>
        </p:spPr>
        <p:txBody>
          <a:bodyPr>
            <a:normAutofit/>
          </a:bodyPr>
          <a:lstStyle/>
          <a:p>
            <a:r>
              <a:rPr lang="en-GB" dirty="0">
                <a:solidFill>
                  <a:srgbClr val="13669E"/>
                </a:solidFill>
              </a:rPr>
              <a:t>React 101 2024</a:t>
            </a:r>
            <a:br>
              <a:rPr lang="en-GB" dirty="0">
                <a:solidFill>
                  <a:srgbClr val="13669E"/>
                </a:solidFill>
              </a:rPr>
            </a:br>
            <a:r>
              <a:rPr lang="en-GB" sz="4000" dirty="0">
                <a:solidFill>
                  <a:srgbClr val="0A1543"/>
                </a:solidFill>
              </a:rPr>
              <a:t>An introduction  workshop</a:t>
            </a:r>
            <a:endParaRPr lang="en-NL" sz="4400" dirty="0">
              <a:solidFill>
                <a:srgbClr val="0A1543"/>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7" name="Picture 6" descr="A picture containing bed, umbrella&#10;&#10;Description automatically generated">
            <a:extLst>
              <a:ext uri="{FF2B5EF4-FFF2-40B4-BE49-F238E27FC236}">
                <a16:creationId xmlns:a16="http://schemas.microsoft.com/office/drawing/2014/main" id="{7B3F4F0C-B76E-4AFB-9400-BCCE78ACF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1676"/>
            <a:ext cx="12192000" cy="1906324"/>
          </a:xfrm>
          <a:prstGeom prst="rect">
            <a:avLst/>
          </a:prstGeom>
        </p:spPr>
      </p:pic>
      <p:sp>
        <p:nvSpPr>
          <p:cNvPr id="3" name="Rectangle 2">
            <a:extLst>
              <a:ext uri="{FF2B5EF4-FFF2-40B4-BE49-F238E27FC236}">
                <a16:creationId xmlns:a16="http://schemas.microsoft.com/office/drawing/2014/main" id="{A38FA75F-FF86-FF2E-C5B8-751BE4675C6F}"/>
              </a:ext>
            </a:extLst>
          </p:cNvPr>
          <p:cNvSpPr/>
          <p:nvPr/>
        </p:nvSpPr>
        <p:spPr>
          <a:xfrm>
            <a:off x="10384221" y="4903075"/>
            <a:ext cx="1644868" cy="16028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607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sz="2600" dirty="0"/>
              <a:t>React.js is a free and open-source front-end JavaScript library for building user interfaces based on components. </a:t>
            </a:r>
          </a:p>
          <a:p>
            <a:pPr algn="l">
              <a:lnSpc>
                <a:spcPct val="150000"/>
              </a:lnSpc>
            </a:pPr>
            <a:endParaRPr lang="en-US" sz="2600" dirty="0"/>
          </a:p>
          <a:p>
            <a:pPr algn="l">
              <a:lnSpc>
                <a:spcPct val="150000"/>
              </a:lnSpc>
            </a:pPr>
            <a:r>
              <a:rPr lang="en-US" sz="2600" dirty="0"/>
              <a:t>It is maintained by Meta (former Facebook) and a community of individual developers and companies</a:t>
            </a:r>
            <a:br>
              <a:rPr lang="en-US" sz="3600" dirty="0"/>
            </a:br>
            <a:endParaRPr lang="en-US" sz="3600" dirty="0">
              <a:cs typeface="Calibri"/>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What is React</a:t>
            </a:r>
            <a:endParaRPr lang="en-NL" sz="3200" dirty="0">
              <a:solidFill>
                <a:srgbClr val="13669E"/>
              </a:solidFill>
            </a:endParaRPr>
          </a:p>
        </p:txBody>
      </p:sp>
    </p:spTree>
    <p:extLst>
      <p:ext uri="{BB962C8B-B14F-4D97-AF65-F5344CB8AC3E}">
        <p14:creationId xmlns:p14="http://schemas.microsoft.com/office/powerpoint/2010/main" val="9937395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24000" y="2585497"/>
            <a:ext cx="9144000" cy="1023677"/>
          </a:xfrm>
        </p:spPr>
        <p:txBody>
          <a:bodyPr>
            <a:normAutofit/>
          </a:bodyPr>
          <a:lstStyle/>
          <a:p>
            <a:r>
              <a:rPr lang="en-GB" dirty="0">
                <a:solidFill>
                  <a:srgbClr val="13669E"/>
                </a:solidFill>
              </a:rPr>
              <a:t>React forms</a:t>
            </a:r>
            <a:endParaRPr lang="en-NL" dirty="0">
              <a:solidFill>
                <a:srgbClr val="13669E"/>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7" name="Picture 6" descr="A picture containing bed, umbrella&#10;&#10;Description automatically generated">
            <a:extLst>
              <a:ext uri="{FF2B5EF4-FFF2-40B4-BE49-F238E27FC236}">
                <a16:creationId xmlns:a16="http://schemas.microsoft.com/office/drawing/2014/main" id="{7B3F4F0C-B76E-4AFB-9400-BCCE78ACF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8826"/>
            <a:ext cx="12192000" cy="1906324"/>
          </a:xfrm>
          <a:prstGeom prst="rect">
            <a:avLst/>
          </a:prstGeom>
        </p:spPr>
      </p:pic>
    </p:spTree>
    <p:extLst>
      <p:ext uri="{BB962C8B-B14F-4D97-AF65-F5344CB8AC3E}">
        <p14:creationId xmlns:p14="http://schemas.microsoft.com/office/powerpoint/2010/main" val="5976889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This is what we will be building in this section.</a:t>
            </a:r>
            <a:endParaRPr lang="en-US" dirty="0">
              <a:solidFill>
                <a:schemeClr val="bg1"/>
              </a:solidFill>
              <a:highlight>
                <a:srgbClr val="808080"/>
              </a:highlight>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What is React</a:t>
            </a:r>
            <a:endParaRPr lang="en-NL" sz="3200" dirty="0">
              <a:solidFill>
                <a:srgbClr val="13669E"/>
              </a:solidFill>
            </a:endParaRPr>
          </a:p>
        </p:txBody>
      </p:sp>
      <p:pic>
        <p:nvPicPr>
          <p:cNvPr id="6" name="Picture 5">
            <a:extLst>
              <a:ext uri="{FF2B5EF4-FFF2-40B4-BE49-F238E27FC236}">
                <a16:creationId xmlns:a16="http://schemas.microsoft.com/office/drawing/2014/main" id="{C5DFA849-E38F-5B67-6B04-222B82F62551}"/>
              </a:ext>
            </a:extLst>
          </p:cNvPr>
          <p:cNvPicPr>
            <a:picLocks noChangeAspect="1"/>
          </p:cNvPicPr>
          <p:nvPr/>
        </p:nvPicPr>
        <p:blipFill>
          <a:blip r:embed="rId3"/>
          <a:stretch>
            <a:fillRect/>
          </a:stretch>
        </p:blipFill>
        <p:spPr>
          <a:xfrm>
            <a:off x="1011382" y="2820773"/>
            <a:ext cx="9497291" cy="3975736"/>
          </a:xfrm>
          <a:prstGeom prst="rect">
            <a:avLst/>
          </a:prstGeom>
        </p:spPr>
      </p:pic>
    </p:spTree>
    <p:extLst>
      <p:ext uri="{BB962C8B-B14F-4D97-AF65-F5344CB8AC3E}">
        <p14:creationId xmlns:p14="http://schemas.microsoft.com/office/powerpoint/2010/main" val="31892447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Forms are the bread and butter of any website, in order do to anything useful we need to be able to get information from our users.</a:t>
            </a: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31991406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In React there are 2 main ways for handling forms and input elements. Namely: </a:t>
            </a:r>
          </a:p>
          <a:p>
            <a:pPr marL="457200" indent="-457200" algn="l">
              <a:lnSpc>
                <a:spcPct val="150000"/>
              </a:lnSpc>
              <a:buFont typeface="+mj-lt"/>
              <a:buAutoNum type="arabicPeriod"/>
            </a:pPr>
            <a:r>
              <a:rPr lang="en-US" dirty="0"/>
              <a:t>Controlled components</a:t>
            </a:r>
          </a:p>
          <a:p>
            <a:pPr marL="457200" indent="-457200" algn="l">
              <a:lnSpc>
                <a:spcPct val="150000"/>
              </a:lnSpc>
              <a:buFont typeface="+mj-lt"/>
              <a:buAutoNum type="arabicPeriod"/>
            </a:pPr>
            <a:r>
              <a:rPr lang="en-US" dirty="0"/>
              <a:t>Uncontrolled components.</a:t>
            </a: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104218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Controlled components are those whose form that is handled by React component’s state. This means each form or each input gets its own React </a:t>
            </a:r>
            <a:r>
              <a:rPr lang="en-US" dirty="0" err="1"/>
              <a:t>useState</a:t>
            </a:r>
            <a:r>
              <a:rPr lang="en-US" dirty="0"/>
              <a:t> variable.</a:t>
            </a: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8024120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Benefits</a:t>
            </a:r>
          </a:p>
          <a:p>
            <a:pPr marL="457200" indent="-457200" algn="l">
              <a:lnSpc>
                <a:spcPct val="150000"/>
              </a:lnSpc>
              <a:buFont typeface="+mj-lt"/>
              <a:buAutoNum type="arabicPeriod"/>
            </a:pPr>
            <a:r>
              <a:rPr lang="en-US" dirty="0"/>
              <a:t>Direct control over form data, flow and validation.</a:t>
            </a:r>
          </a:p>
          <a:p>
            <a:pPr marL="457200" indent="-457200" algn="l">
              <a:lnSpc>
                <a:spcPct val="150000"/>
              </a:lnSpc>
              <a:buFont typeface="+mj-lt"/>
              <a:buAutoNum type="arabicPeriod"/>
            </a:pPr>
            <a:r>
              <a:rPr lang="en-US" dirty="0"/>
              <a:t>Can easily integrate with React component’s lifecycle</a:t>
            </a:r>
            <a:br>
              <a:rPr lang="en-US" dirty="0"/>
            </a:br>
            <a:endParaRPr lang="en-US" dirty="0"/>
          </a:p>
          <a:p>
            <a:pPr algn="l">
              <a:lnSpc>
                <a:spcPct val="150000"/>
              </a:lnSpc>
            </a:pPr>
            <a:r>
              <a:rPr lang="en-US" dirty="0"/>
              <a:t>Drawbacks:</a:t>
            </a:r>
          </a:p>
          <a:p>
            <a:pPr marL="457200" indent="-457200" algn="l">
              <a:lnSpc>
                <a:spcPct val="150000"/>
              </a:lnSpc>
              <a:buFont typeface="+mj-lt"/>
              <a:buAutoNum type="arabicPeriod"/>
            </a:pPr>
            <a:r>
              <a:rPr lang="en-US" dirty="0"/>
              <a:t>Boilerplate code, each form field requires handlers and state management.</a:t>
            </a:r>
          </a:p>
          <a:p>
            <a:pPr marL="457200" indent="-457200" algn="l">
              <a:lnSpc>
                <a:spcPct val="150000"/>
              </a:lnSpc>
              <a:buFont typeface="+mj-lt"/>
              <a:buAutoNum type="arabicPeriod"/>
            </a:pPr>
            <a:r>
              <a:rPr lang="en-US" dirty="0"/>
              <a:t>Performance issues for large forms due to </a:t>
            </a:r>
            <a:r>
              <a:rPr lang="en-US" dirty="0" err="1"/>
              <a:t>rerendering</a:t>
            </a:r>
            <a:r>
              <a:rPr lang="en-US" dirty="0"/>
              <a:t>.</a:t>
            </a: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290945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
        <p:nvSpPr>
          <p:cNvPr id="6" name="Subtitle 5">
            <a:extLst>
              <a:ext uri="{FF2B5EF4-FFF2-40B4-BE49-F238E27FC236}">
                <a16:creationId xmlns:a16="http://schemas.microsoft.com/office/drawing/2014/main" id="{190AA5A5-63F9-5975-D491-72696B51698D}"/>
              </a:ext>
            </a:extLst>
          </p:cNvPr>
          <p:cNvSpPr>
            <a:spLocks noGrp="1"/>
          </p:cNvSpPr>
          <p:nvPr>
            <p:ph type="subTitle" idx="1"/>
          </p:nvPr>
        </p:nvSpPr>
        <p:spPr/>
        <p:txBody>
          <a:bodyPr/>
          <a:lstStyle/>
          <a:p>
            <a:endParaRPr lang="en-US"/>
          </a:p>
        </p:txBody>
      </p:sp>
      <p:pic>
        <p:nvPicPr>
          <p:cNvPr id="8" name="Picture 7">
            <a:extLst>
              <a:ext uri="{FF2B5EF4-FFF2-40B4-BE49-F238E27FC236}">
                <a16:creationId xmlns:a16="http://schemas.microsoft.com/office/drawing/2014/main" id="{44357C00-692E-CCBE-E6C8-2C6CDCDE85EF}"/>
              </a:ext>
            </a:extLst>
          </p:cNvPr>
          <p:cNvPicPr>
            <a:picLocks noChangeAspect="1"/>
          </p:cNvPicPr>
          <p:nvPr/>
        </p:nvPicPr>
        <p:blipFill>
          <a:blip r:embed="rId3"/>
          <a:stretch>
            <a:fillRect/>
          </a:stretch>
        </p:blipFill>
        <p:spPr>
          <a:xfrm>
            <a:off x="1006564" y="1962358"/>
            <a:ext cx="5535478" cy="4313751"/>
          </a:xfrm>
          <a:prstGeom prst="rect">
            <a:avLst/>
          </a:prstGeom>
        </p:spPr>
      </p:pic>
    </p:spTree>
    <p:extLst>
      <p:ext uri="{BB962C8B-B14F-4D97-AF65-F5344CB8AC3E}">
        <p14:creationId xmlns:p14="http://schemas.microsoft.com/office/powerpoint/2010/main" val="34501083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Uncontrolled components use the DOM itself to manage form data similar to traditional HTML. We pass “</a:t>
            </a:r>
            <a:r>
              <a:rPr lang="en-US" dirty="0" err="1"/>
              <a:t>useRef</a:t>
            </a:r>
            <a:r>
              <a:rPr lang="en-US" dirty="0"/>
              <a:t>” hooks to interact with the element.</a:t>
            </a: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8034236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Benefits</a:t>
            </a:r>
          </a:p>
          <a:p>
            <a:pPr marL="457200" indent="-457200" algn="l">
              <a:lnSpc>
                <a:spcPct val="150000"/>
              </a:lnSpc>
              <a:buFont typeface="+mj-lt"/>
              <a:buAutoNum type="arabicPeriod"/>
            </a:pPr>
            <a:r>
              <a:rPr lang="en-US" dirty="0"/>
              <a:t>Reduced boilerplate.</a:t>
            </a:r>
          </a:p>
          <a:p>
            <a:pPr marL="457200" indent="-457200" algn="l">
              <a:lnSpc>
                <a:spcPct val="150000"/>
              </a:lnSpc>
              <a:buFont typeface="+mj-lt"/>
              <a:buAutoNum type="arabicPeriod"/>
            </a:pPr>
            <a:r>
              <a:rPr lang="en-US" dirty="0"/>
              <a:t>Performance is better for large forms because it has less </a:t>
            </a:r>
            <a:r>
              <a:rPr lang="en-US" dirty="0" err="1"/>
              <a:t>rerenders</a:t>
            </a:r>
            <a:r>
              <a:rPr lang="en-US" dirty="0"/>
              <a:t>.</a:t>
            </a:r>
            <a:br>
              <a:rPr lang="en-US" dirty="0"/>
            </a:br>
            <a:endParaRPr lang="en-US" dirty="0"/>
          </a:p>
          <a:p>
            <a:pPr algn="l">
              <a:lnSpc>
                <a:spcPct val="150000"/>
              </a:lnSpc>
            </a:pPr>
            <a:r>
              <a:rPr lang="en-US" dirty="0"/>
              <a:t>Drawbacks:</a:t>
            </a:r>
          </a:p>
          <a:p>
            <a:pPr marL="457200" indent="-457200" algn="l">
              <a:lnSpc>
                <a:spcPct val="150000"/>
              </a:lnSpc>
              <a:buFont typeface="+mj-lt"/>
              <a:buAutoNum type="arabicPeriod"/>
            </a:pPr>
            <a:r>
              <a:rPr lang="en-US" dirty="0"/>
              <a:t>Less React like, accessing the DOM is discouraged because of the virtual DOM.</a:t>
            </a:r>
          </a:p>
          <a:p>
            <a:pPr marL="457200" indent="-457200" algn="l">
              <a:lnSpc>
                <a:spcPct val="150000"/>
              </a:lnSpc>
              <a:buFont typeface="+mj-lt"/>
              <a:buAutoNum type="arabicPeriod"/>
            </a:pPr>
            <a:r>
              <a:rPr lang="en-US" dirty="0"/>
              <a:t>Harder to implement validation, complex behavior and unit tests.</a:t>
            </a: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107817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
        <p:nvSpPr>
          <p:cNvPr id="6" name="Subtitle 5">
            <a:extLst>
              <a:ext uri="{FF2B5EF4-FFF2-40B4-BE49-F238E27FC236}">
                <a16:creationId xmlns:a16="http://schemas.microsoft.com/office/drawing/2014/main" id="{190AA5A5-63F9-5975-D491-72696B51698D}"/>
              </a:ext>
            </a:extLst>
          </p:cNvPr>
          <p:cNvSpPr>
            <a:spLocks noGrp="1"/>
          </p:cNvSpPr>
          <p:nvPr>
            <p:ph type="subTitle" idx="1"/>
          </p:nvPr>
        </p:nvSpPr>
        <p:spPr/>
        <p:txBody>
          <a:bodyPr/>
          <a:lstStyle/>
          <a:p>
            <a:endParaRPr lang="en-US"/>
          </a:p>
        </p:txBody>
      </p:sp>
      <p:pic>
        <p:nvPicPr>
          <p:cNvPr id="9" name="Picture 8">
            <a:extLst>
              <a:ext uri="{FF2B5EF4-FFF2-40B4-BE49-F238E27FC236}">
                <a16:creationId xmlns:a16="http://schemas.microsoft.com/office/drawing/2014/main" id="{9B009929-484B-230E-37CC-E8EE8F29BC19}"/>
              </a:ext>
            </a:extLst>
          </p:cNvPr>
          <p:cNvPicPr>
            <a:picLocks noChangeAspect="1"/>
          </p:cNvPicPr>
          <p:nvPr/>
        </p:nvPicPr>
        <p:blipFill>
          <a:blip r:embed="rId3"/>
          <a:stretch>
            <a:fillRect/>
          </a:stretch>
        </p:blipFill>
        <p:spPr>
          <a:xfrm>
            <a:off x="985390" y="1918504"/>
            <a:ext cx="5671719" cy="4449729"/>
          </a:xfrm>
          <a:prstGeom prst="rect">
            <a:avLst/>
          </a:prstGeom>
        </p:spPr>
      </p:pic>
    </p:spTree>
    <p:extLst>
      <p:ext uri="{BB962C8B-B14F-4D97-AF65-F5344CB8AC3E}">
        <p14:creationId xmlns:p14="http://schemas.microsoft.com/office/powerpoint/2010/main" val="3199222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24000" y="2585497"/>
            <a:ext cx="9144000" cy="1023677"/>
          </a:xfrm>
        </p:spPr>
        <p:txBody>
          <a:bodyPr>
            <a:normAutofit/>
          </a:bodyPr>
          <a:lstStyle/>
          <a:p>
            <a:r>
              <a:rPr lang="en-US" dirty="0">
                <a:solidFill>
                  <a:srgbClr val="13669E"/>
                </a:solidFill>
              </a:rPr>
              <a:t>Getting started</a:t>
            </a:r>
            <a:endParaRPr lang="en-NL" dirty="0">
              <a:solidFill>
                <a:srgbClr val="13669E"/>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7" name="Picture 6" descr="A picture containing bed, umbrella&#10;&#10;Description automatically generated">
            <a:extLst>
              <a:ext uri="{FF2B5EF4-FFF2-40B4-BE49-F238E27FC236}">
                <a16:creationId xmlns:a16="http://schemas.microsoft.com/office/drawing/2014/main" id="{7B3F4F0C-B76E-4AFB-9400-BCCE78ACF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8826"/>
            <a:ext cx="12192000" cy="1906324"/>
          </a:xfrm>
          <a:prstGeom prst="rect">
            <a:avLst/>
          </a:prstGeom>
        </p:spPr>
      </p:pic>
    </p:spTree>
    <p:extLst>
      <p:ext uri="{BB962C8B-B14F-4D97-AF65-F5344CB8AC3E}">
        <p14:creationId xmlns:p14="http://schemas.microsoft.com/office/powerpoint/2010/main" val="29921334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Because it can be tricky to implement good forms, we usually use a package called “React-hook-form” which has a good balance for re-rendering and validation, thus improving developer experience and performance.</a:t>
            </a:r>
          </a:p>
          <a:p>
            <a:pPr algn="l">
              <a:lnSpc>
                <a:spcPct val="150000"/>
              </a:lnSpc>
            </a:pPr>
            <a:endParaRPr lang="en-US" dirty="0"/>
          </a:p>
          <a:p>
            <a:pPr algn="l">
              <a:lnSpc>
                <a:spcPct val="150000"/>
              </a:lnSpc>
            </a:pPr>
            <a:r>
              <a:rPr lang="en-US" dirty="0">
                <a:hlinkClick r:id="rId2"/>
              </a:rPr>
              <a:t>https://react-hook-form.com</a:t>
            </a: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39918905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Let’s first create our form inside of the &lt;</a:t>
            </a:r>
            <a:r>
              <a:rPr lang="en-US" dirty="0" err="1"/>
              <a:t>AddPage</a:t>
            </a:r>
            <a:r>
              <a:rPr lang="en-US" dirty="0"/>
              <a:t> /&gt; component. </a:t>
            </a:r>
          </a:p>
          <a:p>
            <a:pPr algn="l">
              <a:lnSpc>
                <a:spcPct val="150000"/>
              </a:lnSpc>
            </a:pP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34255334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6184B7-A484-35C6-B7EE-36892613DC9A}"/>
              </a:ext>
            </a:extLst>
          </p:cNvPr>
          <p:cNvPicPr>
            <a:picLocks noChangeAspect="1"/>
          </p:cNvPicPr>
          <p:nvPr/>
        </p:nvPicPr>
        <p:blipFill>
          <a:blip r:embed="rId2"/>
          <a:stretch>
            <a:fillRect/>
          </a:stretch>
        </p:blipFill>
        <p:spPr>
          <a:xfrm>
            <a:off x="3499965" y="120752"/>
            <a:ext cx="5192069" cy="6616496"/>
          </a:xfrm>
          <a:prstGeom prst="rect">
            <a:avLst/>
          </a:prstGeom>
        </p:spPr>
      </p:pic>
    </p:spTree>
    <p:extLst>
      <p:ext uri="{BB962C8B-B14F-4D97-AF65-F5344CB8AC3E}">
        <p14:creationId xmlns:p14="http://schemas.microsoft.com/office/powerpoint/2010/main" val="6922908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Before we can continue, we need to install react-hook-form and Yup as validation package. Run the following command:</a:t>
            </a:r>
            <a:br>
              <a:rPr lang="en-US" dirty="0"/>
            </a:br>
            <a:br>
              <a:rPr lang="en-US" dirty="0"/>
            </a:br>
            <a:r>
              <a:rPr lang="en-GB" dirty="0" err="1"/>
              <a:t>npm</a:t>
            </a:r>
            <a:r>
              <a:rPr lang="en-GB" dirty="0"/>
              <a:t> </a:t>
            </a:r>
            <a:r>
              <a:rPr lang="en-GB" dirty="0" err="1"/>
              <a:t>i</a:t>
            </a:r>
            <a:r>
              <a:rPr lang="en-GB" dirty="0"/>
              <a:t> react-hook-form @hookform/resolvers yup</a:t>
            </a:r>
            <a:endParaRPr lang="en-US" dirty="0"/>
          </a:p>
          <a:p>
            <a:pPr algn="l">
              <a:lnSpc>
                <a:spcPct val="150000"/>
              </a:lnSpc>
            </a:pP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30535313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Let’s first create our form interface and validation rules. For a list of all validators possible you can check here: </a:t>
            </a:r>
            <a:r>
              <a:rPr lang="en-US" dirty="0">
                <a:hlinkClick r:id="rId2"/>
              </a:rPr>
              <a:t>Yup documentation</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9472115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F2CDC8-183E-B9B9-53CE-BC4B860483E5}"/>
              </a:ext>
            </a:extLst>
          </p:cNvPr>
          <p:cNvPicPr>
            <a:picLocks noChangeAspect="1"/>
          </p:cNvPicPr>
          <p:nvPr/>
        </p:nvPicPr>
        <p:blipFill>
          <a:blip r:embed="rId2"/>
          <a:stretch>
            <a:fillRect/>
          </a:stretch>
        </p:blipFill>
        <p:spPr>
          <a:xfrm>
            <a:off x="1216416" y="1169566"/>
            <a:ext cx="9759168" cy="4518868"/>
          </a:xfrm>
          <a:prstGeom prst="rect">
            <a:avLst/>
          </a:prstGeom>
        </p:spPr>
      </p:pic>
    </p:spTree>
    <p:extLst>
      <p:ext uri="{BB962C8B-B14F-4D97-AF65-F5344CB8AC3E}">
        <p14:creationId xmlns:p14="http://schemas.microsoft.com/office/powerpoint/2010/main" val="21988469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Next we will initialize the “</a:t>
            </a:r>
            <a:r>
              <a:rPr lang="en-US" dirty="0" err="1"/>
              <a:t>useForm</a:t>
            </a:r>
            <a:r>
              <a:rPr lang="en-US" dirty="0"/>
              <a:t>” hook which will help us to create handlers to interact with the form’s state. </a:t>
            </a:r>
            <a:r>
              <a:rPr lang="en-US" dirty="0" err="1">
                <a:hlinkClick r:id="rId2"/>
              </a:rPr>
              <a:t>UseForm</a:t>
            </a:r>
            <a:r>
              <a:rPr lang="en-US" dirty="0">
                <a:hlinkClick r:id="rId2"/>
              </a:rPr>
              <a:t> documentation</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23160176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9171BB-8594-43A5-D8F5-580630A5CFDD}"/>
              </a:ext>
            </a:extLst>
          </p:cNvPr>
          <p:cNvPicPr>
            <a:picLocks noChangeAspect="1"/>
          </p:cNvPicPr>
          <p:nvPr/>
        </p:nvPicPr>
        <p:blipFill>
          <a:blip r:embed="rId2"/>
          <a:stretch>
            <a:fillRect/>
          </a:stretch>
        </p:blipFill>
        <p:spPr>
          <a:xfrm>
            <a:off x="2886679" y="1179167"/>
            <a:ext cx="6418642" cy="4499666"/>
          </a:xfrm>
          <a:prstGeom prst="rect">
            <a:avLst/>
          </a:prstGeom>
        </p:spPr>
      </p:pic>
    </p:spTree>
    <p:extLst>
      <p:ext uri="{BB962C8B-B14F-4D97-AF65-F5344CB8AC3E}">
        <p14:creationId xmlns:p14="http://schemas.microsoft.com/office/powerpoint/2010/main" val="37985818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With our setup in place we can now register our inputs and display any errors.</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35525478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C10BBF-3088-1F91-5DA1-72E82806CFEB}"/>
              </a:ext>
            </a:extLst>
          </p:cNvPr>
          <p:cNvPicPr>
            <a:picLocks noChangeAspect="1"/>
          </p:cNvPicPr>
          <p:nvPr/>
        </p:nvPicPr>
        <p:blipFill>
          <a:blip r:embed="rId2"/>
          <a:stretch>
            <a:fillRect/>
          </a:stretch>
        </p:blipFill>
        <p:spPr>
          <a:xfrm>
            <a:off x="1276954" y="131391"/>
            <a:ext cx="9638092" cy="6595217"/>
          </a:xfrm>
          <a:prstGeom prst="rect">
            <a:avLst/>
          </a:prstGeom>
        </p:spPr>
      </p:pic>
    </p:spTree>
    <p:extLst>
      <p:ext uri="{BB962C8B-B14F-4D97-AF65-F5344CB8AC3E}">
        <p14:creationId xmlns:p14="http://schemas.microsoft.com/office/powerpoint/2010/main" val="443653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There are 2 common options to get started with React. </a:t>
            </a:r>
          </a:p>
          <a:p>
            <a:pPr marL="457200" indent="-457200" algn="l">
              <a:lnSpc>
                <a:spcPct val="150000"/>
              </a:lnSpc>
              <a:buFont typeface="Arial" panose="020B0604020202020204" pitchFamily="34" charset="0"/>
              <a:buChar char="•"/>
            </a:pPr>
            <a:r>
              <a:rPr lang="en-US" dirty="0">
                <a:cs typeface="Calibri"/>
                <a:hlinkClick r:id="rId2"/>
              </a:rPr>
              <a:t>Create-React-app</a:t>
            </a:r>
            <a:endParaRPr lang="en-US" dirty="0">
              <a:cs typeface="Calibri"/>
            </a:endParaRPr>
          </a:p>
          <a:p>
            <a:pPr marL="457200" indent="-457200" algn="l">
              <a:lnSpc>
                <a:spcPct val="150000"/>
              </a:lnSpc>
              <a:buFont typeface="Arial" panose="020B0604020202020204" pitchFamily="34" charset="0"/>
              <a:buChar char="•"/>
            </a:pPr>
            <a:r>
              <a:rPr lang="en-US" dirty="0" err="1">
                <a:cs typeface="Calibri"/>
                <a:hlinkClick r:id="rId3"/>
              </a:rPr>
              <a:t>Vite</a:t>
            </a:r>
            <a:endParaRPr lang="en-US" dirty="0">
              <a:cs typeface="Calibri"/>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Getting started</a:t>
            </a:r>
            <a:endParaRPr lang="en-NL" sz="3200" dirty="0">
              <a:solidFill>
                <a:srgbClr val="13669E"/>
              </a:solidFill>
            </a:endParaRPr>
          </a:p>
        </p:txBody>
      </p:sp>
    </p:spTree>
    <p:extLst>
      <p:ext uri="{BB962C8B-B14F-4D97-AF65-F5344CB8AC3E}">
        <p14:creationId xmlns:p14="http://schemas.microsoft.com/office/powerpoint/2010/main" val="352322151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If all goes correctly, we now see a working form with validation once you click “Add city”.</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pic>
        <p:nvPicPr>
          <p:cNvPr id="6" name="Picture 5">
            <a:extLst>
              <a:ext uri="{FF2B5EF4-FFF2-40B4-BE49-F238E27FC236}">
                <a16:creationId xmlns:a16="http://schemas.microsoft.com/office/drawing/2014/main" id="{D09B01C5-08DF-6B86-7720-71C672C2C579}"/>
              </a:ext>
            </a:extLst>
          </p:cNvPr>
          <p:cNvPicPr>
            <a:picLocks noChangeAspect="1"/>
          </p:cNvPicPr>
          <p:nvPr/>
        </p:nvPicPr>
        <p:blipFill>
          <a:blip r:embed="rId3"/>
          <a:stretch>
            <a:fillRect/>
          </a:stretch>
        </p:blipFill>
        <p:spPr>
          <a:xfrm>
            <a:off x="896111" y="3293563"/>
            <a:ext cx="4985534" cy="3386610"/>
          </a:xfrm>
          <a:prstGeom prst="rect">
            <a:avLst/>
          </a:prstGeom>
        </p:spPr>
      </p:pic>
    </p:spTree>
    <p:extLst>
      <p:ext uri="{BB962C8B-B14F-4D97-AF65-F5344CB8AC3E}">
        <p14:creationId xmlns:p14="http://schemas.microsoft.com/office/powerpoint/2010/main" val="13405369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023934" cy="4426666"/>
          </a:xfrm>
        </p:spPr>
        <p:txBody>
          <a:bodyPr>
            <a:noAutofit/>
          </a:bodyPr>
          <a:lstStyle/>
          <a:p>
            <a:pPr algn="l">
              <a:lnSpc>
                <a:spcPct val="150000"/>
              </a:lnSpc>
            </a:pPr>
            <a:r>
              <a:rPr lang="en-US" dirty="0"/>
              <a:t>Let’s make sure our cancel button is working as well.</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41397847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12D557-06B2-D1F0-44C5-201058B6D8E2}"/>
              </a:ext>
            </a:extLst>
          </p:cNvPr>
          <p:cNvPicPr>
            <a:picLocks noChangeAspect="1"/>
          </p:cNvPicPr>
          <p:nvPr/>
        </p:nvPicPr>
        <p:blipFill>
          <a:blip r:embed="rId2"/>
          <a:stretch>
            <a:fillRect/>
          </a:stretch>
        </p:blipFill>
        <p:spPr>
          <a:xfrm>
            <a:off x="3159369" y="225883"/>
            <a:ext cx="5873261" cy="6406234"/>
          </a:xfrm>
          <a:prstGeom prst="rect">
            <a:avLst/>
          </a:prstGeom>
        </p:spPr>
      </p:pic>
    </p:spTree>
    <p:extLst>
      <p:ext uri="{BB962C8B-B14F-4D97-AF65-F5344CB8AC3E}">
        <p14:creationId xmlns:p14="http://schemas.microsoft.com/office/powerpoint/2010/main" val="26718821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Last but not least we need to write the logic to add the city to the list of cities. This will be an exercise. You will need to:</a:t>
            </a:r>
          </a:p>
          <a:p>
            <a:pPr marL="457200" indent="-457200" algn="l">
              <a:lnSpc>
                <a:spcPct val="150000"/>
              </a:lnSpc>
              <a:buFont typeface="+mj-lt"/>
              <a:buAutoNum type="arabicPeriod"/>
            </a:pPr>
            <a:r>
              <a:rPr lang="en-US" dirty="0"/>
              <a:t>Pass the city state as props into the add page.</a:t>
            </a:r>
          </a:p>
          <a:p>
            <a:pPr marL="457200" indent="-457200" algn="l">
              <a:lnSpc>
                <a:spcPct val="150000"/>
              </a:lnSpc>
              <a:buFont typeface="+mj-lt"/>
              <a:buAutoNum type="arabicPeriod"/>
            </a:pPr>
            <a:r>
              <a:rPr lang="en-US" dirty="0"/>
              <a:t>Handle the </a:t>
            </a:r>
            <a:r>
              <a:rPr lang="en-US" dirty="0" err="1"/>
              <a:t>onSubmit</a:t>
            </a:r>
            <a:r>
              <a:rPr lang="en-US" dirty="0"/>
              <a:t> to pass the new city into the cities state.</a:t>
            </a:r>
          </a:p>
          <a:p>
            <a:pPr marL="457200" indent="-457200" algn="l">
              <a:lnSpc>
                <a:spcPct val="150000"/>
              </a:lnSpc>
              <a:buFont typeface="+mj-lt"/>
              <a:buAutoNum type="arabicPeriod"/>
            </a:pPr>
            <a:r>
              <a:rPr lang="en-US" dirty="0"/>
              <a:t>Navigate to the home page.</a:t>
            </a:r>
          </a:p>
          <a:p>
            <a:pPr algn="l">
              <a:lnSpc>
                <a:spcPct val="150000"/>
              </a:lnSpc>
            </a:pP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204425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Let’s first pass the cities and </a:t>
            </a:r>
            <a:r>
              <a:rPr lang="en-US" dirty="0" err="1"/>
              <a:t>setCities</a:t>
            </a:r>
            <a:r>
              <a:rPr lang="en-US" dirty="0"/>
              <a:t> state into the &lt;</a:t>
            </a:r>
            <a:r>
              <a:rPr lang="en-US" dirty="0" err="1"/>
              <a:t>Addpage</a:t>
            </a:r>
            <a:r>
              <a:rPr lang="en-US" dirty="0"/>
              <a:t> /&gt; as props.</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18909562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3CA5D1-124B-365B-1697-1EC5B6558DDE}"/>
              </a:ext>
            </a:extLst>
          </p:cNvPr>
          <p:cNvPicPr>
            <a:picLocks noChangeAspect="1"/>
          </p:cNvPicPr>
          <p:nvPr/>
        </p:nvPicPr>
        <p:blipFill>
          <a:blip r:embed="rId2"/>
          <a:stretch>
            <a:fillRect/>
          </a:stretch>
        </p:blipFill>
        <p:spPr>
          <a:xfrm>
            <a:off x="570687" y="1322501"/>
            <a:ext cx="11050626" cy="4212998"/>
          </a:xfrm>
          <a:prstGeom prst="rect">
            <a:avLst/>
          </a:prstGeom>
        </p:spPr>
      </p:pic>
    </p:spTree>
    <p:extLst>
      <p:ext uri="{BB962C8B-B14F-4D97-AF65-F5344CB8AC3E}">
        <p14:creationId xmlns:p14="http://schemas.microsoft.com/office/powerpoint/2010/main" val="14953848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Next in the &lt;</a:t>
            </a:r>
            <a:r>
              <a:rPr lang="en-US" dirty="0" err="1"/>
              <a:t>AddPage</a:t>
            </a:r>
            <a:r>
              <a:rPr lang="en-US" dirty="0"/>
              <a:t> /&gt; Component we will add to create an interface describing the component’s signature.</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19726049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D4D6B5-D226-3156-4F5F-033C26879AD6}"/>
              </a:ext>
            </a:extLst>
          </p:cNvPr>
          <p:cNvPicPr>
            <a:picLocks noChangeAspect="1"/>
          </p:cNvPicPr>
          <p:nvPr/>
        </p:nvPicPr>
        <p:blipFill>
          <a:blip r:embed="rId2"/>
          <a:stretch>
            <a:fillRect/>
          </a:stretch>
        </p:blipFill>
        <p:spPr>
          <a:xfrm>
            <a:off x="1650373" y="2016370"/>
            <a:ext cx="8879529" cy="2956024"/>
          </a:xfrm>
          <a:prstGeom prst="rect">
            <a:avLst/>
          </a:prstGeom>
        </p:spPr>
      </p:pic>
    </p:spTree>
    <p:extLst>
      <p:ext uri="{BB962C8B-B14F-4D97-AF65-F5344CB8AC3E}">
        <p14:creationId xmlns:p14="http://schemas.microsoft.com/office/powerpoint/2010/main" val="5445518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And finally, we will change the </a:t>
            </a:r>
            <a:r>
              <a:rPr lang="en-US" dirty="0" err="1"/>
              <a:t>onSubmit</a:t>
            </a:r>
            <a:r>
              <a:rPr lang="en-US" dirty="0"/>
              <a:t> handler function its body to add a new city. It’s important to spread the old cities. That way all old data gets copied over.</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39639342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BF9E90-77FD-8372-A974-473AD36DE250}"/>
              </a:ext>
            </a:extLst>
          </p:cNvPr>
          <p:cNvPicPr>
            <a:picLocks noChangeAspect="1"/>
          </p:cNvPicPr>
          <p:nvPr/>
        </p:nvPicPr>
        <p:blipFill>
          <a:blip r:embed="rId2"/>
          <a:stretch>
            <a:fillRect/>
          </a:stretch>
        </p:blipFill>
        <p:spPr>
          <a:xfrm>
            <a:off x="2853708" y="1484943"/>
            <a:ext cx="6484584" cy="3888114"/>
          </a:xfrm>
          <a:prstGeom prst="rect">
            <a:avLst/>
          </a:prstGeom>
        </p:spPr>
      </p:pic>
    </p:spTree>
    <p:extLst>
      <p:ext uri="{BB962C8B-B14F-4D97-AF65-F5344CB8AC3E}">
        <p14:creationId xmlns:p14="http://schemas.microsoft.com/office/powerpoint/2010/main" val="1671779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In this workshop we will make use of </a:t>
            </a:r>
            <a:r>
              <a:rPr lang="en-US" dirty="0" err="1"/>
              <a:t>Vite</a:t>
            </a:r>
            <a:r>
              <a:rPr lang="en-US" dirty="0"/>
              <a:t> to enable us with faster and better build tools. To get started please run the command below in your preferred directory.</a:t>
            </a:r>
          </a:p>
          <a:p>
            <a:pPr algn="l">
              <a:lnSpc>
                <a:spcPct val="150000"/>
              </a:lnSpc>
            </a:pPr>
            <a:r>
              <a:rPr lang="en-US" b="0" i="0" dirty="0">
                <a:solidFill>
                  <a:schemeClr val="bg1"/>
                </a:solidFill>
                <a:effectLst/>
                <a:highlight>
                  <a:srgbClr val="808080"/>
                </a:highlight>
                <a:latin typeface="ui-monospace"/>
              </a:rPr>
              <a:t>‘ </a:t>
            </a:r>
            <a:r>
              <a:rPr lang="en-US" b="0" i="0" dirty="0" err="1">
                <a:solidFill>
                  <a:schemeClr val="bg1"/>
                </a:solidFill>
                <a:effectLst/>
                <a:highlight>
                  <a:srgbClr val="808080"/>
                </a:highlight>
                <a:latin typeface="ui-monospace"/>
              </a:rPr>
              <a:t>npm</a:t>
            </a:r>
            <a:r>
              <a:rPr lang="en-US" b="0" i="0" dirty="0">
                <a:solidFill>
                  <a:schemeClr val="bg1"/>
                </a:solidFill>
                <a:effectLst/>
                <a:highlight>
                  <a:srgbClr val="808080"/>
                </a:highlight>
                <a:latin typeface="ui-monospace"/>
              </a:rPr>
              <a:t> create </a:t>
            </a:r>
            <a:r>
              <a:rPr lang="en-US" b="0" i="0" dirty="0" err="1">
                <a:solidFill>
                  <a:schemeClr val="bg1"/>
                </a:solidFill>
                <a:effectLst/>
                <a:highlight>
                  <a:srgbClr val="808080"/>
                </a:highlight>
                <a:latin typeface="ui-monospace"/>
              </a:rPr>
              <a:t>vite@latest</a:t>
            </a:r>
            <a:r>
              <a:rPr lang="en-US" b="0" i="0" dirty="0">
                <a:solidFill>
                  <a:schemeClr val="bg1"/>
                </a:solidFill>
                <a:effectLst/>
                <a:highlight>
                  <a:srgbClr val="808080"/>
                </a:highlight>
                <a:latin typeface="ui-monospace"/>
              </a:rPr>
              <a:t> ‘</a:t>
            </a:r>
            <a:r>
              <a:rPr lang="en-US" b="0" i="0" dirty="0">
                <a:solidFill>
                  <a:schemeClr val="bg1"/>
                </a:solidFill>
                <a:effectLst/>
                <a:latin typeface="ui-monospace"/>
              </a:rPr>
              <a:t> </a:t>
            </a:r>
            <a:r>
              <a:rPr lang="en-US" b="0" i="0" dirty="0">
                <a:solidFill>
                  <a:schemeClr val="bg1"/>
                </a:solidFill>
                <a:effectLst/>
                <a:highlight>
                  <a:srgbClr val="808080"/>
                </a:highlight>
                <a:latin typeface="ui-monospace"/>
              </a:rPr>
              <a:t> </a:t>
            </a:r>
            <a:endParaRPr lang="en-US" dirty="0">
              <a:solidFill>
                <a:schemeClr val="bg1"/>
              </a:solidFill>
              <a:highlight>
                <a:srgbClr val="808080"/>
              </a:highlight>
            </a:endParaRPr>
          </a:p>
          <a:p>
            <a:pPr algn="l">
              <a:lnSpc>
                <a:spcPct val="150000"/>
              </a:lnSpc>
            </a:pPr>
            <a:endParaRPr lang="en-US" dirty="0"/>
          </a:p>
          <a:p>
            <a:pPr algn="l">
              <a:lnSpc>
                <a:spcPct val="150000"/>
              </a:lnSpc>
            </a:pP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Getting started</a:t>
            </a:r>
            <a:endParaRPr lang="en-NL" sz="3200" dirty="0">
              <a:solidFill>
                <a:srgbClr val="13669E"/>
              </a:solidFill>
            </a:endParaRPr>
          </a:p>
        </p:txBody>
      </p:sp>
    </p:spTree>
    <p:extLst>
      <p:ext uri="{BB962C8B-B14F-4D97-AF65-F5344CB8AC3E}">
        <p14:creationId xmlns:p14="http://schemas.microsoft.com/office/powerpoint/2010/main" val="15846197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We can now add cities to our application.</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pic>
        <p:nvPicPr>
          <p:cNvPr id="7" name="Picture 6">
            <a:extLst>
              <a:ext uri="{FF2B5EF4-FFF2-40B4-BE49-F238E27FC236}">
                <a16:creationId xmlns:a16="http://schemas.microsoft.com/office/drawing/2014/main" id="{C7AC7F70-6282-C649-1FD7-02E18E9652EA}"/>
              </a:ext>
            </a:extLst>
          </p:cNvPr>
          <p:cNvPicPr>
            <a:picLocks noChangeAspect="1"/>
          </p:cNvPicPr>
          <p:nvPr/>
        </p:nvPicPr>
        <p:blipFill>
          <a:blip r:embed="rId3"/>
          <a:stretch>
            <a:fillRect/>
          </a:stretch>
        </p:blipFill>
        <p:spPr>
          <a:xfrm>
            <a:off x="977154" y="2878217"/>
            <a:ext cx="9406218" cy="3799658"/>
          </a:xfrm>
          <a:prstGeom prst="rect">
            <a:avLst/>
          </a:prstGeom>
        </p:spPr>
      </p:pic>
    </p:spTree>
    <p:extLst>
      <p:ext uri="{BB962C8B-B14F-4D97-AF65-F5344CB8AC3E}">
        <p14:creationId xmlns:p14="http://schemas.microsoft.com/office/powerpoint/2010/main" val="7720656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24000" y="2585497"/>
            <a:ext cx="9144000" cy="1023677"/>
          </a:xfrm>
        </p:spPr>
        <p:txBody>
          <a:bodyPr>
            <a:normAutofit/>
          </a:bodyPr>
          <a:lstStyle/>
          <a:p>
            <a:r>
              <a:rPr lang="en-GB" dirty="0">
                <a:solidFill>
                  <a:srgbClr val="13669E"/>
                </a:solidFill>
              </a:rPr>
              <a:t>Fetching data</a:t>
            </a:r>
            <a:endParaRPr lang="en-NL" dirty="0">
              <a:solidFill>
                <a:srgbClr val="13669E"/>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7" name="Picture 6" descr="A picture containing bed, umbrella&#10;&#10;Description automatically generated">
            <a:extLst>
              <a:ext uri="{FF2B5EF4-FFF2-40B4-BE49-F238E27FC236}">
                <a16:creationId xmlns:a16="http://schemas.microsoft.com/office/drawing/2014/main" id="{7B3F4F0C-B76E-4AFB-9400-BCCE78ACF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8826"/>
            <a:ext cx="12192000" cy="1906324"/>
          </a:xfrm>
          <a:prstGeom prst="rect">
            <a:avLst/>
          </a:prstGeom>
        </p:spPr>
      </p:pic>
    </p:spTree>
    <p:extLst>
      <p:ext uri="{BB962C8B-B14F-4D97-AF65-F5344CB8AC3E}">
        <p14:creationId xmlns:p14="http://schemas.microsoft.com/office/powerpoint/2010/main" val="7187137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React doesn’t prescribe any sort of HTTP library to make requests, therefore we can use any package or Fetch. In this workshop we will go for The native browser fetch option. But let’s look at some other packages that are popular.</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15338588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pic>
        <p:nvPicPr>
          <p:cNvPr id="6" name="Picture 5">
            <a:extLst>
              <a:ext uri="{FF2B5EF4-FFF2-40B4-BE49-F238E27FC236}">
                <a16:creationId xmlns:a16="http://schemas.microsoft.com/office/drawing/2014/main" id="{5FFC928E-FF94-902A-114F-2A50AB39C5FD}"/>
              </a:ext>
            </a:extLst>
          </p:cNvPr>
          <p:cNvPicPr>
            <a:picLocks noChangeAspect="1"/>
          </p:cNvPicPr>
          <p:nvPr/>
        </p:nvPicPr>
        <p:blipFill>
          <a:blip r:embed="rId2"/>
          <a:stretch>
            <a:fillRect/>
          </a:stretch>
        </p:blipFill>
        <p:spPr>
          <a:xfrm>
            <a:off x="654059" y="0"/>
            <a:ext cx="10923493" cy="6770979"/>
          </a:xfrm>
          <a:prstGeom prst="rect">
            <a:avLst/>
          </a:prstGeom>
        </p:spPr>
      </p:pic>
    </p:spTree>
    <p:extLst>
      <p:ext uri="{BB962C8B-B14F-4D97-AF65-F5344CB8AC3E}">
        <p14:creationId xmlns:p14="http://schemas.microsoft.com/office/powerpoint/2010/main" val="18771346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Is probably the oldest and most maintained library out there. It offers a generic way of making requests and offers interceptors, cancellation and improved error handling. For more information visit </a:t>
            </a:r>
            <a:r>
              <a:rPr lang="en-US" dirty="0">
                <a:hlinkClick r:id="rId2"/>
              </a:rPr>
              <a:t>https://github.com/axios/axios</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err="1">
                <a:solidFill>
                  <a:srgbClr val="13669E"/>
                </a:solidFill>
              </a:rPr>
              <a:t>Axios</a:t>
            </a:r>
            <a:endParaRPr lang="en-NL" sz="3200" dirty="0">
              <a:solidFill>
                <a:srgbClr val="13669E"/>
              </a:solidFill>
            </a:endParaRPr>
          </a:p>
        </p:txBody>
      </p:sp>
    </p:spTree>
    <p:extLst>
      <p:ext uri="{BB962C8B-B14F-4D97-AF65-F5344CB8AC3E}">
        <p14:creationId xmlns:p14="http://schemas.microsoft.com/office/powerpoint/2010/main" val="5391069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Is a library that is written specifically for React. It functions as a custom hook which returns state for data, errors and loading states by default. It optimizes dealing with state and has caching in place. </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React Query</a:t>
            </a:r>
            <a:endParaRPr lang="en-NL" sz="3200" dirty="0">
              <a:solidFill>
                <a:srgbClr val="13669E"/>
              </a:solidFill>
            </a:endParaRPr>
          </a:p>
        </p:txBody>
      </p:sp>
    </p:spTree>
    <p:extLst>
      <p:ext uri="{BB962C8B-B14F-4D97-AF65-F5344CB8AC3E}">
        <p14:creationId xmlns:p14="http://schemas.microsoft.com/office/powerpoint/2010/main" val="17117107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Redux </a:t>
            </a:r>
            <a:r>
              <a:rPr lang="en-US" dirty="0" err="1"/>
              <a:t>thunk</a:t>
            </a:r>
            <a:r>
              <a:rPr lang="en-US" dirty="0"/>
              <a:t> is a fetching library used in conjunction with Redux. It offers HTTP requests which are trackable within Redux. It’s usually used for very large applications where debugging and one-way data flow is a priority.</a:t>
            </a:r>
            <a:br>
              <a:rPr lang="en-US" dirty="0"/>
            </a:b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Redux </a:t>
            </a:r>
            <a:r>
              <a:rPr lang="en-GB" sz="3200" dirty="0" err="1">
                <a:solidFill>
                  <a:srgbClr val="13669E"/>
                </a:solidFill>
              </a:rPr>
              <a:t>thunk</a:t>
            </a:r>
            <a:endParaRPr lang="en-NL" sz="3200" dirty="0">
              <a:solidFill>
                <a:srgbClr val="13669E"/>
              </a:solidFill>
            </a:endParaRPr>
          </a:p>
        </p:txBody>
      </p:sp>
    </p:spTree>
    <p:extLst>
      <p:ext uri="{BB962C8B-B14F-4D97-AF65-F5344CB8AC3E}">
        <p14:creationId xmlns:p14="http://schemas.microsoft.com/office/powerpoint/2010/main" val="18421509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As mentioned previously we will make use of the native fetch method to fetch our data. I have created an endpoint which will provide us all the cities. </a:t>
            </a:r>
            <a:r>
              <a:rPr lang="en-US" dirty="0">
                <a:hlinkClick r:id="rId2"/>
              </a:rPr>
              <a:t>https://greensocapi.azurewebsites.net/api/Cities</a:t>
            </a: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Fetch</a:t>
            </a:r>
            <a:endParaRPr lang="en-NL" sz="3200" dirty="0">
              <a:solidFill>
                <a:srgbClr val="13669E"/>
              </a:solidFill>
            </a:endParaRPr>
          </a:p>
        </p:txBody>
      </p:sp>
    </p:spTree>
    <p:extLst>
      <p:ext uri="{BB962C8B-B14F-4D97-AF65-F5344CB8AC3E}">
        <p14:creationId xmlns:p14="http://schemas.microsoft.com/office/powerpoint/2010/main" val="12918072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However prior being able to create queries we need to understand another React hook, namely: “</a:t>
            </a:r>
            <a:r>
              <a:rPr lang="en-US" dirty="0" err="1"/>
              <a:t>useEffect</a:t>
            </a:r>
            <a:r>
              <a:rPr lang="en-US" dirty="0"/>
              <a:t>”. </a:t>
            </a:r>
            <a:r>
              <a:rPr lang="en-US" dirty="0" err="1"/>
              <a:t>UseEffect</a:t>
            </a:r>
            <a:r>
              <a:rPr lang="en-US" dirty="0"/>
              <a:t> is both the most loved and dreaded hook at the same time in React. </a:t>
            </a: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Fetch</a:t>
            </a:r>
            <a:endParaRPr lang="en-NL" sz="3200" dirty="0">
              <a:solidFill>
                <a:srgbClr val="13669E"/>
              </a:solidFill>
            </a:endParaRPr>
          </a:p>
        </p:txBody>
      </p:sp>
    </p:spTree>
    <p:extLst>
      <p:ext uri="{BB962C8B-B14F-4D97-AF65-F5344CB8AC3E}">
        <p14:creationId xmlns:p14="http://schemas.microsoft.com/office/powerpoint/2010/main" val="3573079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The analogy is pretty simple. </a:t>
            </a:r>
          </a:p>
          <a:p>
            <a:pPr algn="l">
              <a:lnSpc>
                <a:spcPct val="150000"/>
              </a:lnSpc>
            </a:pPr>
            <a:endParaRPr lang="en-US" dirty="0"/>
          </a:p>
          <a:p>
            <a:pPr algn="l">
              <a:lnSpc>
                <a:spcPct val="150000"/>
              </a:lnSpc>
            </a:pP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Fetch</a:t>
            </a:r>
            <a:endParaRPr lang="en-NL" sz="3200" dirty="0">
              <a:solidFill>
                <a:srgbClr val="13669E"/>
              </a:solidFill>
            </a:endParaRPr>
          </a:p>
        </p:txBody>
      </p:sp>
      <p:pic>
        <p:nvPicPr>
          <p:cNvPr id="6" name="Picture 5">
            <a:extLst>
              <a:ext uri="{FF2B5EF4-FFF2-40B4-BE49-F238E27FC236}">
                <a16:creationId xmlns:a16="http://schemas.microsoft.com/office/drawing/2014/main" id="{D0A45807-E7F6-0DFA-5302-C38EFAC8721A}"/>
              </a:ext>
            </a:extLst>
          </p:cNvPr>
          <p:cNvPicPr>
            <a:picLocks noChangeAspect="1"/>
          </p:cNvPicPr>
          <p:nvPr/>
        </p:nvPicPr>
        <p:blipFill>
          <a:blip r:embed="rId3"/>
          <a:stretch>
            <a:fillRect/>
          </a:stretch>
        </p:blipFill>
        <p:spPr>
          <a:xfrm>
            <a:off x="977154" y="2779806"/>
            <a:ext cx="9908223" cy="2106599"/>
          </a:xfrm>
          <a:prstGeom prst="rect">
            <a:avLst/>
          </a:prstGeom>
        </p:spPr>
      </p:pic>
    </p:spTree>
    <p:extLst>
      <p:ext uri="{BB962C8B-B14F-4D97-AF65-F5344CB8AC3E}">
        <p14:creationId xmlns:p14="http://schemas.microsoft.com/office/powerpoint/2010/main" val="747157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If everything goes correctly, we now see the following screen. Follow the prompts listed in the cli.</a:t>
            </a:r>
          </a:p>
          <a:p>
            <a:pPr algn="l">
              <a:lnSpc>
                <a:spcPct val="150000"/>
              </a:lnSpc>
            </a:pPr>
            <a:endParaRPr lang="en-US" dirty="0"/>
          </a:p>
          <a:p>
            <a:pPr algn="l">
              <a:lnSpc>
                <a:spcPct val="150000"/>
              </a:lnSpc>
            </a:pP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Getting started</a:t>
            </a:r>
            <a:endParaRPr lang="en-NL" sz="3200" dirty="0">
              <a:solidFill>
                <a:srgbClr val="13669E"/>
              </a:solidFill>
            </a:endParaRPr>
          </a:p>
        </p:txBody>
      </p:sp>
      <p:pic>
        <p:nvPicPr>
          <p:cNvPr id="6" name="Afbeelding 5">
            <a:extLst>
              <a:ext uri="{FF2B5EF4-FFF2-40B4-BE49-F238E27FC236}">
                <a16:creationId xmlns:a16="http://schemas.microsoft.com/office/drawing/2014/main" id="{C32F84D3-CFDA-65B8-50C7-BDEAAED31AE3}"/>
              </a:ext>
            </a:extLst>
          </p:cNvPr>
          <p:cNvPicPr>
            <a:picLocks noChangeAspect="1"/>
          </p:cNvPicPr>
          <p:nvPr/>
        </p:nvPicPr>
        <p:blipFill>
          <a:blip r:embed="rId3"/>
          <a:stretch>
            <a:fillRect/>
          </a:stretch>
        </p:blipFill>
        <p:spPr>
          <a:xfrm>
            <a:off x="995660" y="3312200"/>
            <a:ext cx="4338340" cy="2918761"/>
          </a:xfrm>
          <a:prstGeom prst="rect">
            <a:avLst/>
          </a:prstGeom>
        </p:spPr>
      </p:pic>
    </p:spTree>
    <p:extLst>
      <p:ext uri="{BB962C8B-B14F-4D97-AF65-F5344CB8AC3E}">
        <p14:creationId xmlns:p14="http://schemas.microsoft.com/office/powerpoint/2010/main" val="29949844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318735" cy="4426666"/>
          </a:xfrm>
        </p:spPr>
        <p:txBody>
          <a:bodyPr>
            <a:noAutofit/>
          </a:bodyPr>
          <a:lstStyle/>
          <a:p>
            <a:pPr algn="l">
              <a:lnSpc>
                <a:spcPct val="150000"/>
              </a:lnSpc>
            </a:pPr>
            <a:r>
              <a:rPr lang="en-US" dirty="0"/>
              <a:t>The real complexity lies within the dependency array. If it gets triggers on many changing variables, it’s hard to keep it lean. This is still readable</a:t>
            </a:r>
          </a:p>
          <a:p>
            <a:pPr algn="l">
              <a:lnSpc>
                <a:spcPct val="150000"/>
              </a:lnSpc>
            </a:pPr>
            <a:endParaRPr lang="en-US" dirty="0"/>
          </a:p>
          <a:p>
            <a:pPr algn="l">
              <a:lnSpc>
                <a:spcPct val="150000"/>
              </a:lnSpc>
            </a:pP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Fetch</a:t>
            </a:r>
            <a:endParaRPr lang="en-NL" sz="3200" dirty="0">
              <a:solidFill>
                <a:srgbClr val="13669E"/>
              </a:solidFill>
            </a:endParaRPr>
          </a:p>
        </p:txBody>
      </p:sp>
      <p:pic>
        <p:nvPicPr>
          <p:cNvPr id="7" name="Picture 6">
            <a:extLst>
              <a:ext uri="{FF2B5EF4-FFF2-40B4-BE49-F238E27FC236}">
                <a16:creationId xmlns:a16="http://schemas.microsoft.com/office/drawing/2014/main" id="{2E74C588-6DCE-032D-E461-915C43C72E82}"/>
              </a:ext>
            </a:extLst>
          </p:cNvPr>
          <p:cNvPicPr>
            <a:picLocks noChangeAspect="1"/>
          </p:cNvPicPr>
          <p:nvPr/>
        </p:nvPicPr>
        <p:blipFill>
          <a:blip r:embed="rId3"/>
          <a:stretch>
            <a:fillRect/>
          </a:stretch>
        </p:blipFill>
        <p:spPr>
          <a:xfrm>
            <a:off x="977154" y="3402106"/>
            <a:ext cx="9847641" cy="1761565"/>
          </a:xfrm>
          <a:prstGeom prst="rect">
            <a:avLst/>
          </a:prstGeom>
        </p:spPr>
      </p:pic>
    </p:spTree>
    <p:extLst>
      <p:ext uri="{BB962C8B-B14F-4D97-AF65-F5344CB8AC3E}">
        <p14:creationId xmlns:p14="http://schemas.microsoft.com/office/powerpoint/2010/main" val="24298093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4126365" cy="4426666"/>
          </a:xfrm>
        </p:spPr>
        <p:txBody>
          <a:bodyPr>
            <a:noAutofit/>
          </a:bodyPr>
          <a:lstStyle/>
          <a:p>
            <a:pPr algn="l">
              <a:lnSpc>
                <a:spcPct val="150000"/>
              </a:lnSpc>
            </a:pPr>
            <a:r>
              <a:rPr lang="en-US" dirty="0"/>
              <a:t>But these are the kind of react </a:t>
            </a:r>
            <a:r>
              <a:rPr lang="en-US" dirty="0" err="1"/>
              <a:t>useEffects</a:t>
            </a:r>
            <a:r>
              <a:rPr lang="en-US" dirty="0"/>
              <a:t> that we really do not want to meddle with:</a:t>
            </a:r>
          </a:p>
          <a:p>
            <a:pPr algn="l">
              <a:lnSpc>
                <a:spcPct val="150000"/>
              </a:lnSpc>
            </a:pPr>
            <a:endParaRPr lang="en-US" dirty="0"/>
          </a:p>
          <a:p>
            <a:pPr algn="l">
              <a:lnSpc>
                <a:spcPct val="150000"/>
              </a:lnSpc>
            </a:pP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Fetch</a:t>
            </a:r>
            <a:endParaRPr lang="en-NL" sz="3200" dirty="0">
              <a:solidFill>
                <a:srgbClr val="13669E"/>
              </a:solidFill>
            </a:endParaRPr>
          </a:p>
        </p:txBody>
      </p:sp>
      <p:pic>
        <p:nvPicPr>
          <p:cNvPr id="6" name="Picture 5">
            <a:extLst>
              <a:ext uri="{FF2B5EF4-FFF2-40B4-BE49-F238E27FC236}">
                <a16:creationId xmlns:a16="http://schemas.microsoft.com/office/drawing/2014/main" id="{AA34F0FC-CC86-9B16-79D3-B0B95F0C87E0}"/>
              </a:ext>
            </a:extLst>
          </p:cNvPr>
          <p:cNvPicPr>
            <a:picLocks noChangeAspect="1"/>
          </p:cNvPicPr>
          <p:nvPr/>
        </p:nvPicPr>
        <p:blipFill>
          <a:blip r:embed="rId3"/>
          <a:stretch>
            <a:fillRect/>
          </a:stretch>
        </p:blipFill>
        <p:spPr>
          <a:xfrm>
            <a:off x="5186083" y="1177857"/>
            <a:ext cx="7028464" cy="4671614"/>
          </a:xfrm>
          <a:prstGeom prst="rect">
            <a:avLst/>
          </a:prstGeom>
        </p:spPr>
      </p:pic>
    </p:spTree>
    <p:extLst>
      <p:ext uri="{BB962C8B-B14F-4D97-AF65-F5344CB8AC3E}">
        <p14:creationId xmlns:p14="http://schemas.microsoft.com/office/powerpoint/2010/main" val="26506332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1" y="2028997"/>
            <a:ext cx="10291842" cy="4426666"/>
          </a:xfrm>
        </p:spPr>
        <p:txBody>
          <a:bodyPr>
            <a:noAutofit/>
          </a:bodyPr>
          <a:lstStyle/>
          <a:p>
            <a:pPr algn="l">
              <a:lnSpc>
                <a:spcPct val="150000"/>
              </a:lnSpc>
            </a:pPr>
            <a:r>
              <a:rPr lang="en-US" dirty="0"/>
              <a:t>Therefore, when working with React effects, always keep in mind to keep things as simple as possible. This will greatly benefit you when you have to refactor or maintain the application.</a:t>
            </a:r>
          </a:p>
          <a:p>
            <a:pPr algn="l">
              <a:lnSpc>
                <a:spcPct val="150000"/>
              </a:lnSpc>
            </a:pPr>
            <a:endParaRPr lang="en-US" dirty="0"/>
          </a:p>
          <a:p>
            <a:pPr algn="l">
              <a:lnSpc>
                <a:spcPct val="150000"/>
              </a:lnSpc>
            </a:pP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Fetch</a:t>
            </a:r>
            <a:endParaRPr lang="en-NL" sz="3200" dirty="0">
              <a:solidFill>
                <a:srgbClr val="13669E"/>
              </a:solidFill>
            </a:endParaRPr>
          </a:p>
        </p:txBody>
      </p:sp>
    </p:spTree>
    <p:extLst>
      <p:ext uri="{BB962C8B-B14F-4D97-AF65-F5344CB8AC3E}">
        <p14:creationId xmlns:p14="http://schemas.microsoft.com/office/powerpoint/2010/main" val="42005946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0" y="2028997"/>
            <a:ext cx="10164095" cy="4426666"/>
          </a:xfrm>
        </p:spPr>
        <p:txBody>
          <a:bodyPr>
            <a:noAutofit/>
          </a:bodyPr>
          <a:lstStyle/>
          <a:p>
            <a:pPr algn="l">
              <a:lnSpc>
                <a:spcPct val="150000"/>
              </a:lnSpc>
            </a:pPr>
            <a:r>
              <a:rPr lang="en-US" dirty="0"/>
              <a:t>First, we will create an interface to describe our response from the API. Create a file called: “</a:t>
            </a:r>
            <a:r>
              <a:rPr lang="en-US" dirty="0" err="1"/>
              <a:t>src</a:t>
            </a:r>
            <a:r>
              <a:rPr lang="en-US" dirty="0"/>
              <a:t>/models/</a:t>
            </a:r>
            <a:r>
              <a:rPr lang="en-US" dirty="0" err="1"/>
              <a:t>ICityApiResponse.ts</a:t>
            </a:r>
            <a:r>
              <a:rPr lang="en-US" dirty="0"/>
              <a:t>” </a:t>
            </a:r>
          </a:p>
          <a:p>
            <a:pPr algn="l">
              <a:lnSpc>
                <a:spcPct val="150000"/>
              </a:lnSpc>
            </a:pP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Fetch</a:t>
            </a:r>
            <a:endParaRPr lang="en-NL" sz="3200" dirty="0">
              <a:solidFill>
                <a:srgbClr val="13669E"/>
              </a:solidFill>
            </a:endParaRPr>
          </a:p>
        </p:txBody>
      </p:sp>
      <p:pic>
        <p:nvPicPr>
          <p:cNvPr id="7" name="Picture 6">
            <a:extLst>
              <a:ext uri="{FF2B5EF4-FFF2-40B4-BE49-F238E27FC236}">
                <a16:creationId xmlns:a16="http://schemas.microsoft.com/office/drawing/2014/main" id="{89CE8F2D-1554-DCCC-AB11-5D40CA2A34E6}"/>
              </a:ext>
            </a:extLst>
          </p:cNvPr>
          <p:cNvPicPr>
            <a:picLocks noChangeAspect="1"/>
          </p:cNvPicPr>
          <p:nvPr/>
        </p:nvPicPr>
        <p:blipFill>
          <a:blip r:embed="rId3"/>
          <a:stretch>
            <a:fillRect/>
          </a:stretch>
        </p:blipFill>
        <p:spPr>
          <a:xfrm>
            <a:off x="1008496" y="3429000"/>
            <a:ext cx="4486901" cy="1181265"/>
          </a:xfrm>
          <a:prstGeom prst="rect">
            <a:avLst/>
          </a:prstGeom>
        </p:spPr>
      </p:pic>
    </p:spTree>
    <p:extLst>
      <p:ext uri="{BB962C8B-B14F-4D97-AF65-F5344CB8AC3E}">
        <p14:creationId xmlns:p14="http://schemas.microsoft.com/office/powerpoint/2010/main" val="281381617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0" y="2028997"/>
            <a:ext cx="9537427" cy="4426666"/>
          </a:xfrm>
        </p:spPr>
        <p:txBody>
          <a:bodyPr>
            <a:noAutofit/>
          </a:bodyPr>
          <a:lstStyle/>
          <a:p>
            <a:pPr algn="l">
              <a:lnSpc>
                <a:spcPct val="150000"/>
              </a:lnSpc>
            </a:pPr>
            <a:r>
              <a:rPr lang="en-US" dirty="0"/>
              <a:t>Next, let’s replace our </a:t>
            </a:r>
            <a:r>
              <a:rPr lang="en-US" dirty="0" err="1"/>
              <a:t>cities.json</a:t>
            </a:r>
            <a:r>
              <a:rPr lang="en-US" dirty="0"/>
              <a:t> with our </a:t>
            </a:r>
            <a:r>
              <a:rPr lang="en-US" dirty="0" err="1"/>
              <a:t>useEffect</a:t>
            </a:r>
            <a:r>
              <a:rPr lang="en-US" dirty="0"/>
              <a:t> hook to fetch data</a:t>
            </a:r>
          </a:p>
          <a:p>
            <a:pPr algn="l">
              <a:lnSpc>
                <a:spcPct val="150000"/>
              </a:lnSpc>
            </a:pP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Fetch</a:t>
            </a:r>
            <a:endParaRPr lang="en-NL" sz="3200" dirty="0">
              <a:solidFill>
                <a:srgbClr val="13669E"/>
              </a:solidFill>
            </a:endParaRPr>
          </a:p>
        </p:txBody>
      </p:sp>
    </p:spTree>
    <p:extLst>
      <p:ext uri="{BB962C8B-B14F-4D97-AF65-F5344CB8AC3E}">
        <p14:creationId xmlns:p14="http://schemas.microsoft.com/office/powerpoint/2010/main" val="30664660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872BC6-F161-E20F-DD87-85D288173D3D}"/>
              </a:ext>
            </a:extLst>
          </p:cNvPr>
          <p:cNvPicPr>
            <a:picLocks noChangeAspect="1"/>
          </p:cNvPicPr>
          <p:nvPr/>
        </p:nvPicPr>
        <p:blipFill>
          <a:blip r:embed="rId2"/>
          <a:stretch>
            <a:fillRect/>
          </a:stretch>
        </p:blipFill>
        <p:spPr>
          <a:xfrm>
            <a:off x="2307097" y="0"/>
            <a:ext cx="7577806" cy="6858000"/>
          </a:xfrm>
          <a:prstGeom prst="rect">
            <a:avLst/>
          </a:prstGeom>
        </p:spPr>
      </p:pic>
    </p:spTree>
    <p:extLst>
      <p:ext uri="{BB962C8B-B14F-4D97-AF65-F5344CB8AC3E}">
        <p14:creationId xmlns:p14="http://schemas.microsoft.com/office/powerpoint/2010/main" val="428678892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0" y="2028997"/>
            <a:ext cx="9727065" cy="4426666"/>
          </a:xfrm>
        </p:spPr>
        <p:txBody>
          <a:bodyPr>
            <a:noAutofit/>
          </a:bodyPr>
          <a:lstStyle/>
          <a:p>
            <a:pPr algn="l">
              <a:lnSpc>
                <a:spcPct val="150000"/>
              </a:lnSpc>
            </a:pPr>
            <a:r>
              <a:rPr lang="en-US" dirty="0"/>
              <a:t>If we load the application or mismatch our API </a:t>
            </a:r>
            <a:r>
              <a:rPr lang="en-US" dirty="0" err="1"/>
              <a:t>Url</a:t>
            </a:r>
            <a:r>
              <a:rPr lang="en-US" dirty="0"/>
              <a:t> we will now see one of both screens.</a:t>
            </a:r>
          </a:p>
          <a:p>
            <a:pPr algn="l">
              <a:lnSpc>
                <a:spcPct val="150000"/>
              </a:lnSpc>
            </a:pP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Fetch</a:t>
            </a:r>
            <a:endParaRPr lang="en-NL" sz="3200" dirty="0">
              <a:solidFill>
                <a:srgbClr val="13669E"/>
              </a:solidFill>
            </a:endParaRPr>
          </a:p>
        </p:txBody>
      </p:sp>
      <p:pic>
        <p:nvPicPr>
          <p:cNvPr id="7" name="Picture 6">
            <a:extLst>
              <a:ext uri="{FF2B5EF4-FFF2-40B4-BE49-F238E27FC236}">
                <a16:creationId xmlns:a16="http://schemas.microsoft.com/office/drawing/2014/main" id="{81F3255F-1AF5-AF0B-6753-00F07B5E4897}"/>
              </a:ext>
            </a:extLst>
          </p:cNvPr>
          <p:cNvPicPr>
            <a:picLocks noChangeAspect="1"/>
          </p:cNvPicPr>
          <p:nvPr/>
        </p:nvPicPr>
        <p:blipFill>
          <a:blip r:embed="rId3"/>
          <a:stretch>
            <a:fillRect/>
          </a:stretch>
        </p:blipFill>
        <p:spPr>
          <a:xfrm>
            <a:off x="896110" y="3561159"/>
            <a:ext cx="9359154" cy="1947158"/>
          </a:xfrm>
          <a:prstGeom prst="rect">
            <a:avLst/>
          </a:prstGeom>
        </p:spPr>
      </p:pic>
    </p:spTree>
    <p:extLst>
      <p:ext uri="{BB962C8B-B14F-4D97-AF65-F5344CB8AC3E}">
        <p14:creationId xmlns:p14="http://schemas.microsoft.com/office/powerpoint/2010/main" val="26594137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0" y="2028997"/>
            <a:ext cx="9727065" cy="4426666"/>
          </a:xfrm>
        </p:spPr>
        <p:txBody>
          <a:bodyPr>
            <a:noAutofit/>
          </a:bodyPr>
          <a:lstStyle/>
          <a:p>
            <a:pPr algn="l">
              <a:lnSpc>
                <a:spcPct val="150000"/>
              </a:lnSpc>
            </a:pPr>
            <a:r>
              <a:rPr lang="en-US" dirty="0"/>
              <a:t>If the data loads successfully, the application will continue to run like before but now with data from the server.</a:t>
            </a:r>
          </a:p>
          <a:p>
            <a:pPr algn="l">
              <a:lnSpc>
                <a:spcPct val="150000"/>
              </a:lnSpc>
            </a:pP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Fetch</a:t>
            </a:r>
            <a:endParaRPr lang="en-NL" sz="3200" dirty="0">
              <a:solidFill>
                <a:srgbClr val="13669E"/>
              </a:solidFill>
            </a:endParaRPr>
          </a:p>
        </p:txBody>
      </p:sp>
      <p:pic>
        <p:nvPicPr>
          <p:cNvPr id="6" name="Picture 5">
            <a:extLst>
              <a:ext uri="{FF2B5EF4-FFF2-40B4-BE49-F238E27FC236}">
                <a16:creationId xmlns:a16="http://schemas.microsoft.com/office/drawing/2014/main" id="{FD5BE2BE-3307-584D-AE7E-98FAF68784B9}"/>
              </a:ext>
            </a:extLst>
          </p:cNvPr>
          <p:cNvPicPr>
            <a:picLocks noChangeAspect="1"/>
          </p:cNvPicPr>
          <p:nvPr/>
        </p:nvPicPr>
        <p:blipFill>
          <a:blip r:embed="rId3"/>
          <a:stretch>
            <a:fillRect/>
          </a:stretch>
        </p:blipFill>
        <p:spPr>
          <a:xfrm>
            <a:off x="0" y="3312715"/>
            <a:ext cx="12192000" cy="4374268"/>
          </a:xfrm>
          <a:prstGeom prst="rect">
            <a:avLst/>
          </a:prstGeom>
        </p:spPr>
      </p:pic>
    </p:spTree>
    <p:extLst>
      <p:ext uri="{BB962C8B-B14F-4D97-AF65-F5344CB8AC3E}">
        <p14:creationId xmlns:p14="http://schemas.microsoft.com/office/powerpoint/2010/main" val="2719434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24000" y="2585497"/>
            <a:ext cx="9144000" cy="1023677"/>
          </a:xfrm>
        </p:spPr>
        <p:txBody>
          <a:bodyPr>
            <a:normAutofit/>
          </a:bodyPr>
          <a:lstStyle/>
          <a:p>
            <a:r>
              <a:rPr lang="en-US">
                <a:solidFill>
                  <a:srgbClr val="13669E"/>
                </a:solidFill>
              </a:rPr>
              <a:t>Summary</a:t>
            </a:r>
            <a:endParaRPr lang="en-NL">
              <a:solidFill>
                <a:srgbClr val="13669E"/>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7" name="Picture 6" descr="A picture containing bed, umbrella&#10;&#10;Description automatically generated">
            <a:extLst>
              <a:ext uri="{FF2B5EF4-FFF2-40B4-BE49-F238E27FC236}">
                <a16:creationId xmlns:a16="http://schemas.microsoft.com/office/drawing/2014/main" id="{7B3F4F0C-B76E-4AFB-9400-BCCE78ACF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8826"/>
            <a:ext cx="12192000" cy="1906324"/>
          </a:xfrm>
          <a:prstGeom prst="rect">
            <a:avLst/>
          </a:prstGeom>
        </p:spPr>
      </p:pic>
      <p:pic>
        <p:nvPicPr>
          <p:cNvPr id="4" name="Picture 3" descr="A white background with black dots&#10;&#10;Description automatically generated">
            <a:extLst>
              <a:ext uri="{FF2B5EF4-FFF2-40B4-BE49-F238E27FC236}">
                <a16:creationId xmlns:a16="http://schemas.microsoft.com/office/drawing/2014/main" id="{626CC6E8-28F2-DA8C-EA6B-F6B628BBC321}"/>
              </a:ext>
            </a:extLst>
          </p:cNvPr>
          <p:cNvPicPr>
            <a:picLocks noChangeAspect="1"/>
          </p:cNvPicPr>
          <p:nvPr/>
        </p:nvPicPr>
        <p:blipFill>
          <a:blip r:embed="rId4"/>
          <a:stretch>
            <a:fillRect/>
          </a:stretch>
        </p:blipFill>
        <p:spPr>
          <a:xfrm>
            <a:off x="10318202" y="4472315"/>
            <a:ext cx="1792671" cy="2028169"/>
          </a:xfrm>
          <a:prstGeom prst="rect">
            <a:avLst/>
          </a:prstGeom>
        </p:spPr>
      </p:pic>
    </p:spTree>
    <p:extLst>
      <p:ext uri="{BB962C8B-B14F-4D97-AF65-F5344CB8AC3E}">
        <p14:creationId xmlns:p14="http://schemas.microsoft.com/office/powerpoint/2010/main" val="16178046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0" y="2028997"/>
            <a:ext cx="9727065" cy="4426666"/>
          </a:xfrm>
        </p:spPr>
        <p:txBody>
          <a:bodyPr>
            <a:noAutofit/>
          </a:bodyPr>
          <a:lstStyle/>
          <a:p>
            <a:pPr algn="l">
              <a:lnSpc>
                <a:spcPct val="150000"/>
              </a:lnSpc>
            </a:pPr>
            <a:r>
              <a:rPr lang="en-US" dirty="0"/>
              <a:t>During these 2 training days we have learned the following:</a:t>
            </a:r>
          </a:p>
          <a:p>
            <a:pPr marL="457200" indent="-457200" algn="l">
              <a:lnSpc>
                <a:spcPct val="150000"/>
              </a:lnSpc>
              <a:buFont typeface="+mj-lt"/>
              <a:buAutoNum type="arabicPeriod"/>
            </a:pPr>
            <a:r>
              <a:rPr lang="en-US" dirty="0"/>
              <a:t>Working with React and </a:t>
            </a:r>
            <a:r>
              <a:rPr lang="en-US" dirty="0" err="1"/>
              <a:t>Vite</a:t>
            </a:r>
            <a:r>
              <a:rPr lang="en-US" dirty="0"/>
              <a:t>.</a:t>
            </a:r>
          </a:p>
          <a:p>
            <a:pPr marL="457200" indent="-457200" algn="l">
              <a:lnSpc>
                <a:spcPct val="150000"/>
              </a:lnSpc>
              <a:buFont typeface="+mj-lt"/>
              <a:buAutoNum type="arabicPeriod"/>
            </a:pPr>
            <a:r>
              <a:rPr lang="en-US" dirty="0"/>
              <a:t>Understanding State and Props.</a:t>
            </a:r>
          </a:p>
          <a:p>
            <a:pPr marL="457200" indent="-457200" algn="l">
              <a:lnSpc>
                <a:spcPct val="150000"/>
              </a:lnSpc>
              <a:buFont typeface="+mj-lt"/>
              <a:buAutoNum type="arabicPeriod"/>
            </a:pPr>
            <a:r>
              <a:rPr lang="en-US" dirty="0"/>
              <a:t>Work with routing and forms.</a:t>
            </a:r>
          </a:p>
          <a:p>
            <a:pPr marL="457200" indent="-457200" algn="l">
              <a:lnSpc>
                <a:spcPct val="150000"/>
              </a:lnSpc>
              <a:buFont typeface="+mj-lt"/>
              <a:buAutoNum type="arabicPeriod"/>
            </a:pPr>
            <a:r>
              <a:rPr lang="en-US" dirty="0"/>
              <a:t>Create HTTP requests</a:t>
            </a:r>
          </a:p>
          <a:p>
            <a:pPr marL="457200" indent="-457200" algn="l">
              <a:lnSpc>
                <a:spcPct val="150000"/>
              </a:lnSpc>
              <a:buFont typeface="+mj-lt"/>
              <a:buAutoNum type="arabicPeriod"/>
            </a:pPr>
            <a:r>
              <a:rPr lang="en-US" dirty="0"/>
              <a:t>Leverage TypeScript within React.</a:t>
            </a:r>
          </a:p>
          <a:p>
            <a:pPr algn="l">
              <a:lnSpc>
                <a:spcPct val="150000"/>
              </a:lnSpc>
            </a:pPr>
            <a:br>
              <a:rPr lang="en-US" dirty="0"/>
            </a:br>
            <a:endParaRPr lang="en-US" dirty="0"/>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Summary</a:t>
            </a:r>
            <a:endParaRPr lang="en-NL" sz="3200" dirty="0">
              <a:solidFill>
                <a:srgbClr val="13669E"/>
              </a:solidFill>
            </a:endParaRPr>
          </a:p>
        </p:txBody>
      </p:sp>
    </p:spTree>
    <p:extLst>
      <p:ext uri="{BB962C8B-B14F-4D97-AF65-F5344CB8AC3E}">
        <p14:creationId xmlns:p14="http://schemas.microsoft.com/office/powerpoint/2010/main" val="408614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To see the actually application please run:</a:t>
            </a:r>
          </a:p>
          <a:p>
            <a:pPr algn="l">
              <a:lnSpc>
                <a:spcPct val="150000"/>
              </a:lnSpc>
            </a:pPr>
            <a:r>
              <a:rPr lang="en-US" b="0" i="0" dirty="0">
                <a:solidFill>
                  <a:schemeClr val="bg1"/>
                </a:solidFill>
                <a:effectLst/>
                <a:highlight>
                  <a:srgbClr val="808080"/>
                </a:highlight>
                <a:latin typeface="ui-monospace"/>
              </a:rPr>
              <a:t>‘ </a:t>
            </a:r>
            <a:r>
              <a:rPr lang="en-US" b="0" i="0" dirty="0" err="1">
                <a:solidFill>
                  <a:schemeClr val="bg1"/>
                </a:solidFill>
                <a:effectLst/>
                <a:highlight>
                  <a:srgbClr val="808080"/>
                </a:highlight>
                <a:latin typeface="ui-monospace"/>
              </a:rPr>
              <a:t>npm</a:t>
            </a:r>
            <a:r>
              <a:rPr lang="en-US" b="0" i="0" dirty="0">
                <a:solidFill>
                  <a:schemeClr val="bg1"/>
                </a:solidFill>
                <a:effectLst/>
                <a:highlight>
                  <a:srgbClr val="808080"/>
                </a:highlight>
                <a:latin typeface="ui-monospace"/>
              </a:rPr>
              <a:t> </a:t>
            </a:r>
            <a:r>
              <a:rPr lang="en-US" dirty="0">
                <a:solidFill>
                  <a:schemeClr val="bg1"/>
                </a:solidFill>
                <a:highlight>
                  <a:srgbClr val="808080"/>
                </a:highlight>
                <a:latin typeface="ui-monospace"/>
              </a:rPr>
              <a:t>run dev</a:t>
            </a:r>
            <a:r>
              <a:rPr lang="en-US" b="0" i="0" dirty="0">
                <a:solidFill>
                  <a:schemeClr val="bg1"/>
                </a:solidFill>
                <a:effectLst/>
                <a:highlight>
                  <a:srgbClr val="808080"/>
                </a:highlight>
                <a:latin typeface="ui-monospace"/>
              </a:rPr>
              <a:t>‘</a:t>
            </a:r>
            <a:r>
              <a:rPr lang="en-US" b="0" i="0" dirty="0">
                <a:solidFill>
                  <a:schemeClr val="bg1"/>
                </a:solidFill>
                <a:effectLst/>
                <a:latin typeface="ui-monospace"/>
              </a:rPr>
              <a:t> </a:t>
            </a:r>
            <a:r>
              <a:rPr lang="en-US" b="0" i="0" dirty="0">
                <a:solidFill>
                  <a:schemeClr val="bg1"/>
                </a:solidFill>
                <a:effectLst/>
                <a:highlight>
                  <a:srgbClr val="808080"/>
                </a:highlight>
                <a:latin typeface="ui-monospace"/>
              </a:rPr>
              <a:t> </a:t>
            </a:r>
            <a:endParaRPr lang="en-US" dirty="0">
              <a:solidFill>
                <a:schemeClr val="bg1"/>
              </a:solidFill>
              <a:highlight>
                <a:srgbClr val="808080"/>
              </a:highlight>
            </a:endParaRPr>
          </a:p>
          <a:p>
            <a:pPr algn="l">
              <a:lnSpc>
                <a:spcPct val="150000"/>
              </a:lnSpc>
            </a:pPr>
            <a:endParaRPr lang="en-US" dirty="0"/>
          </a:p>
          <a:p>
            <a:pPr algn="l">
              <a:lnSpc>
                <a:spcPct val="150000"/>
              </a:lnSpc>
            </a:pP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Getting started</a:t>
            </a:r>
            <a:endParaRPr lang="en-NL" sz="3200" dirty="0">
              <a:solidFill>
                <a:srgbClr val="13669E"/>
              </a:solidFill>
            </a:endParaRPr>
          </a:p>
        </p:txBody>
      </p:sp>
    </p:spTree>
    <p:extLst>
      <p:ext uri="{BB962C8B-B14F-4D97-AF65-F5344CB8AC3E}">
        <p14:creationId xmlns:p14="http://schemas.microsoft.com/office/powerpoint/2010/main" val="37969449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CFB3E7-D4A0-4ABF-9B0C-2FAEB8C15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53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53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78043" y="1352592"/>
            <a:ext cx="5309140" cy="2838938"/>
          </a:xfrm>
        </p:spPr>
        <p:txBody>
          <a:bodyPr>
            <a:normAutofit/>
          </a:bodyPr>
          <a:lstStyle/>
          <a:p>
            <a:pPr algn="l"/>
            <a:r>
              <a:rPr lang="nl-NL" sz="5600">
                <a:solidFill>
                  <a:srgbClr val="FFFFFF"/>
                </a:solidFill>
              </a:rPr>
              <a:t>Thank you</a:t>
            </a:r>
            <a:endParaRPr lang="en-NL" sz="5600">
              <a:solidFill>
                <a:srgbClr val="FFFFFF"/>
              </a:solidFill>
            </a:endParaRPr>
          </a:p>
        </p:txBody>
      </p:sp>
      <p:grpSp>
        <p:nvGrpSpPr>
          <p:cNvPr id="15" name="Group 14">
            <a:extLst>
              <a:ext uri="{FF2B5EF4-FFF2-40B4-BE49-F238E27FC236}">
                <a16:creationId xmlns:a16="http://schemas.microsoft.com/office/drawing/2014/main" id="{D17F93EC-7EAE-49FF-879E-66628D42328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3696" y="2368941"/>
            <a:ext cx="465456" cy="581432"/>
            <a:chOff x="653696" y="1606411"/>
            <a:chExt cx="465456" cy="581432"/>
          </a:xfrm>
          <a:solidFill>
            <a:srgbClr val="FFFFFF"/>
          </a:solidFill>
        </p:grpSpPr>
        <p:sp>
          <p:nvSpPr>
            <p:cNvPr id="16"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grpFill/>
            <a:ln w="603" cap="flat">
              <a:noFill/>
              <a:prstDash val="solid"/>
              <a:miter/>
            </a:ln>
          </p:spPr>
          <p:txBody>
            <a:bodyPr rtlCol="0" anchor="ctr"/>
            <a:lstStyle/>
            <a:p>
              <a:endParaRPr lang="en-US">
                <a:solidFill>
                  <a:srgbClr val="FFFFFF"/>
                </a:solidFill>
              </a:endParaRPr>
            </a:p>
          </p:txBody>
        </p:sp>
        <p:sp>
          <p:nvSpPr>
            <p:cNvPr id="1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pic>
        <p:nvPicPr>
          <p:cNvPr id="3" name="Afbeelding 2" descr="Afbeelding met Menselijk gezicht, persoon, kleding, Kin&#10;&#10;Automatisch gegenereerde beschrijving">
            <a:extLst>
              <a:ext uri="{FF2B5EF4-FFF2-40B4-BE49-F238E27FC236}">
                <a16:creationId xmlns:a16="http://schemas.microsoft.com/office/drawing/2014/main" id="{F8B8F24A-34B1-725B-285B-A6C7DE9FBF21}"/>
              </a:ext>
            </a:extLst>
          </p:cNvPr>
          <p:cNvPicPr>
            <a:picLocks noChangeAspect="1"/>
          </p:cNvPicPr>
          <p:nvPr/>
        </p:nvPicPr>
        <p:blipFill rotWithShape="1">
          <a:blip r:embed="rId2"/>
          <a:srcRect r="2" b="2"/>
          <a:stretch/>
        </p:blipFill>
        <p:spPr>
          <a:xfrm>
            <a:off x="7402277" y="1104178"/>
            <a:ext cx="2926335" cy="2926335"/>
          </a:xfrm>
          <a:custGeom>
            <a:avLst/>
            <a:gdLst/>
            <a:ahLst/>
            <a:cxnLst/>
            <a:rect l="l" t="t" r="r" b="b"/>
            <a:pathLst>
              <a:path w="2537092" h="2537092">
                <a:moveTo>
                  <a:pt x="1268546" y="0"/>
                </a:moveTo>
                <a:cubicBezTo>
                  <a:pt x="1969145" y="0"/>
                  <a:pt x="2537092" y="567947"/>
                  <a:pt x="2537092" y="1268546"/>
                </a:cubicBezTo>
                <a:cubicBezTo>
                  <a:pt x="2537092" y="1969145"/>
                  <a:pt x="1969145" y="2537092"/>
                  <a:pt x="1268546" y="2537092"/>
                </a:cubicBezTo>
                <a:cubicBezTo>
                  <a:pt x="567947" y="2537092"/>
                  <a:pt x="0" y="1969145"/>
                  <a:pt x="0" y="1268546"/>
                </a:cubicBezTo>
                <a:cubicBezTo>
                  <a:pt x="0" y="567947"/>
                  <a:pt x="567947" y="0"/>
                  <a:pt x="1268546" y="0"/>
                </a:cubicBezTo>
                <a:close/>
              </a:path>
            </a:pathLst>
          </a:custGeom>
        </p:spPr>
      </p:pic>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42474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9" name="Afbeelding 8" descr="Qr code&#10;&#10;Description automatically generated">
            <a:extLst>
              <a:ext uri="{FF2B5EF4-FFF2-40B4-BE49-F238E27FC236}">
                <a16:creationId xmlns:a16="http://schemas.microsoft.com/office/drawing/2014/main" id="{E5874313-1B44-DF89-3992-9A6B90EE71BA}"/>
              </a:ext>
            </a:extLst>
          </p:cNvPr>
          <p:cNvPicPr>
            <a:picLocks noChangeAspect="1"/>
          </p:cNvPicPr>
          <p:nvPr/>
        </p:nvPicPr>
        <p:blipFill>
          <a:blip r:embed="rId4"/>
          <a:stretch>
            <a:fillRect/>
          </a:stretch>
        </p:blipFill>
        <p:spPr>
          <a:xfrm>
            <a:off x="8171240" y="4707062"/>
            <a:ext cx="1388408" cy="1388408"/>
          </a:xfrm>
          <a:prstGeom prst="rect">
            <a:avLst/>
          </a:prstGeom>
        </p:spPr>
      </p:pic>
    </p:spTree>
    <p:extLst>
      <p:ext uri="{BB962C8B-B14F-4D97-AF65-F5344CB8AC3E}">
        <p14:creationId xmlns:p14="http://schemas.microsoft.com/office/powerpoint/2010/main" val="311368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endParaRPr lang="en-US" dirty="0"/>
          </a:p>
          <a:p>
            <a:pPr algn="l">
              <a:lnSpc>
                <a:spcPct val="150000"/>
              </a:lnSpc>
            </a:pPr>
            <a:endParaRPr lang="en-US" dirty="0"/>
          </a:p>
        </p:txBody>
      </p:sp>
      <p:pic>
        <p:nvPicPr>
          <p:cNvPr id="7" name="Afbeelding 6">
            <a:extLst>
              <a:ext uri="{FF2B5EF4-FFF2-40B4-BE49-F238E27FC236}">
                <a16:creationId xmlns:a16="http://schemas.microsoft.com/office/drawing/2014/main" id="{6E688DD7-8280-5CBE-143E-A89FD8418A2B}"/>
              </a:ext>
            </a:extLst>
          </p:cNvPr>
          <p:cNvPicPr>
            <a:picLocks noChangeAspect="1"/>
          </p:cNvPicPr>
          <p:nvPr/>
        </p:nvPicPr>
        <p:blipFill>
          <a:blip r:embed="rId2"/>
          <a:stretch>
            <a:fillRect/>
          </a:stretch>
        </p:blipFill>
        <p:spPr>
          <a:xfrm>
            <a:off x="3414032" y="0"/>
            <a:ext cx="5363935" cy="6858000"/>
          </a:xfrm>
          <a:prstGeom prst="rect">
            <a:avLst/>
          </a:prstGeom>
        </p:spPr>
      </p:pic>
    </p:spTree>
    <p:extLst>
      <p:ext uri="{BB962C8B-B14F-4D97-AF65-F5344CB8AC3E}">
        <p14:creationId xmlns:p14="http://schemas.microsoft.com/office/powerpoint/2010/main" val="2803488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Let’s remove all the boilerplate code and also remove the imports.</a:t>
            </a:r>
          </a:p>
          <a:p>
            <a:pPr algn="l">
              <a:lnSpc>
                <a:spcPct val="150000"/>
              </a:lnSpc>
            </a:pP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Getting started</a:t>
            </a:r>
            <a:endParaRPr lang="en-NL" sz="3200" dirty="0">
              <a:solidFill>
                <a:srgbClr val="13669E"/>
              </a:solidFill>
            </a:endParaRPr>
          </a:p>
        </p:txBody>
      </p:sp>
      <p:pic>
        <p:nvPicPr>
          <p:cNvPr id="9" name="Afbeelding 8">
            <a:extLst>
              <a:ext uri="{FF2B5EF4-FFF2-40B4-BE49-F238E27FC236}">
                <a16:creationId xmlns:a16="http://schemas.microsoft.com/office/drawing/2014/main" id="{A24CE1EA-2EA2-6386-673C-BD0DEAFFED23}"/>
              </a:ext>
            </a:extLst>
          </p:cNvPr>
          <p:cNvPicPr>
            <a:picLocks noChangeAspect="1"/>
          </p:cNvPicPr>
          <p:nvPr/>
        </p:nvPicPr>
        <p:blipFill>
          <a:blip r:embed="rId3"/>
          <a:stretch>
            <a:fillRect/>
          </a:stretch>
        </p:blipFill>
        <p:spPr>
          <a:xfrm>
            <a:off x="1004898" y="2954548"/>
            <a:ext cx="2095855" cy="3633821"/>
          </a:xfrm>
          <a:prstGeom prst="rect">
            <a:avLst/>
          </a:prstGeom>
        </p:spPr>
      </p:pic>
    </p:spTree>
    <p:extLst>
      <p:ext uri="{BB962C8B-B14F-4D97-AF65-F5344CB8AC3E}">
        <p14:creationId xmlns:p14="http://schemas.microsoft.com/office/powerpoint/2010/main" val="4212984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F717226C-CB6A-DF81-1F38-BC2DD8EDF6F7}"/>
              </a:ext>
            </a:extLst>
          </p:cNvPr>
          <p:cNvPicPr>
            <a:picLocks noChangeAspect="1"/>
          </p:cNvPicPr>
          <p:nvPr/>
        </p:nvPicPr>
        <p:blipFill>
          <a:blip r:embed="rId2"/>
          <a:stretch>
            <a:fillRect/>
          </a:stretch>
        </p:blipFill>
        <p:spPr>
          <a:xfrm>
            <a:off x="1246213" y="33262"/>
            <a:ext cx="9699574" cy="6791476"/>
          </a:xfrm>
          <a:prstGeom prst="rect">
            <a:avLst/>
          </a:prstGeom>
        </p:spPr>
      </p:pic>
    </p:spTree>
    <p:extLst>
      <p:ext uri="{BB962C8B-B14F-4D97-AF65-F5344CB8AC3E}">
        <p14:creationId xmlns:p14="http://schemas.microsoft.com/office/powerpoint/2010/main" val="1493738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Sometimes we want to be able to customize our ports for development and production build. In </a:t>
            </a:r>
            <a:r>
              <a:rPr lang="en-US" dirty="0" err="1"/>
              <a:t>Vite</a:t>
            </a:r>
            <a:r>
              <a:rPr lang="en-US" dirty="0"/>
              <a:t> this can be done within the “./</a:t>
            </a:r>
            <a:r>
              <a:rPr lang="en-US" dirty="0" err="1"/>
              <a:t>vite.config.ts</a:t>
            </a:r>
            <a:r>
              <a:rPr lang="en-US" dirty="0"/>
              <a:t>” file.</a:t>
            </a:r>
          </a:p>
          <a:p>
            <a:pPr algn="l">
              <a:lnSpc>
                <a:spcPct val="150000"/>
              </a:lnSpc>
            </a:pPr>
            <a:endParaRPr lang="en-US" dirty="0"/>
          </a:p>
          <a:p>
            <a:pPr algn="l">
              <a:lnSpc>
                <a:spcPct val="150000"/>
              </a:lnSpc>
            </a:pP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Getting started</a:t>
            </a:r>
            <a:endParaRPr lang="en-NL" sz="3200" dirty="0">
              <a:solidFill>
                <a:srgbClr val="13669E"/>
              </a:solidFill>
            </a:endParaRPr>
          </a:p>
        </p:txBody>
      </p:sp>
    </p:spTree>
    <p:extLst>
      <p:ext uri="{BB962C8B-B14F-4D97-AF65-F5344CB8AC3E}">
        <p14:creationId xmlns:p14="http://schemas.microsoft.com/office/powerpoint/2010/main" val="1199302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757A87-67C4-9FFC-C749-EF1D1F93052F}"/>
              </a:ext>
            </a:extLst>
          </p:cNvPr>
          <p:cNvSpPr>
            <a:spLocks noGrp="1"/>
          </p:cNvSpPr>
          <p:nvPr>
            <p:ph type="title"/>
          </p:nvPr>
        </p:nvSpPr>
        <p:spPr>
          <a:xfrm>
            <a:off x="1371598" y="533514"/>
            <a:ext cx="9617105" cy="1999602"/>
          </a:xfrm>
        </p:spPr>
        <p:txBody>
          <a:bodyPr vert="horz" lIns="91440" tIns="45720" rIns="91440" bIns="45720" rtlCol="0" anchor="b">
            <a:normAutofit/>
          </a:bodyPr>
          <a:lstStyle/>
          <a:p>
            <a:br>
              <a:rPr lang="en-US" sz="2600" kern="1200" dirty="0">
                <a:solidFill>
                  <a:srgbClr val="FFFFFF"/>
                </a:solidFill>
                <a:latin typeface="+mj-lt"/>
                <a:ea typeface="+mj-ea"/>
                <a:cs typeface="+mj-cs"/>
              </a:rPr>
            </a:br>
            <a:r>
              <a:rPr lang="en-US" sz="2600" b="1" kern="1200" dirty="0">
                <a:solidFill>
                  <a:srgbClr val="FFFFFF"/>
                </a:solidFill>
                <a:latin typeface="+mj-lt"/>
                <a:ea typeface="+mj-ea"/>
                <a:cs typeface="+mj-cs"/>
              </a:rPr>
              <a:t>Peter </a:t>
            </a:r>
            <a:r>
              <a:rPr lang="en-US" sz="2600" b="1" kern="1200" dirty="0" err="1">
                <a:solidFill>
                  <a:srgbClr val="FFFFFF"/>
                </a:solidFill>
                <a:latin typeface="+mj-lt"/>
                <a:ea typeface="+mj-ea"/>
                <a:cs typeface="+mj-cs"/>
              </a:rPr>
              <a:t>Eijgermans</a:t>
            </a:r>
            <a:endParaRPr lang="en-US" sz="2600" b="1" kern="1200" dirty="0">
              <a:solidFill>
                <a:srgbClr val="FFFFFF"/>
              </a:solidFill>
              <a:latin typeface="+mj-lt"/>
              <a:ea typeface="+mj-ea"/>
              <a:cs typeface="+mj-cs"/>
            </a:endParaRPr>
          </a:p>
          <a:p>
            <a:br>
              <a:rPr lang="en-US" sz="2600" kern="1200" dirty="0">
                <a:solidFill>
                  <a:srgbClr val="FFFFFF"/>
                </a:solidFill>
                <a:latin typeface="+mj-lt"/>
                <a:ea typeface="+mj-ea"/>
                <a:cs typeface="+mj-cs"/>
              </a:rPr>
            </a:br>
            <a:br>
              <a:rPr lang="en-US" sz="2600" kern="1200" dirty="0">
                <a:solidFill>
                  <a:srgbClr val="FFFFFF"/>
                </a:solidFill>
                <a:latin typeface="+mj-lt"/>
                <a:ea typeface="+mj-ea"/>
                <a:cs typeface="+mj-cs"/>
              </a:rPr>
            </a:br>
            <a:r>
              <a:rPr lang="en-US" sz="2600" b="1" kern="1200" dirty="0">
                <a:solidFill>
                  <a:srgbClr val="FFFFFF"/>
                </a:solidFill>
                <a:latin typeface="+mj-lt"/>
                <a:ea typeface="+mj-ea"/>
                <a:cs typeface="+mj-cs"/>
              </a:rPr>
              <a:t>@</a:t>
            </a:r>
            <a:r>
              <a:rPr lang="en-US" sz="2600" b="1" kern="1200" dirty="0" err="1">
                <a:solidFill>
                  <a:srgbClr val="FFFFFF"/>
                </a:solidFill>
                <a:latin typeface="+mj-lt"/>
                <a:ea typeface="+mj-ea"/>
                <a:cs typeface="+mj-cs"/>
              </a:rPr>
              <a:t>EijgermansPeter</a:t>
            </a:r>
            <a:endParaRPr lang="en-US" sz="2600" b="1" kern="1200" dirty="0">
              <a:solidFill>
                <a:srgbClr val="FFFFFF"/>
              </a:solidFill>
              <a:latin typeface="+mj-lt"/>
              <a:ea typeface="+mj-ea"/>
              <a:cs typeface="+mj-cs"/>
            </a:endParaRPr>
          </a:p>
        </p:txBody>
      </p:sp>
      <p:pic>
        <p:nvPicPr>
          <p:cNvPr id="5" name="Afbeelding 4" descr="A person in a blue shirt&#10;&#10;Description automatically generated">
            <a:extLst>
              <a:ext uri="{FF2B5EF4-FFF2-40B4-BE49-F238E27FC236}">
                <a16:creationId xmlns:a16="http://schemas.microsoft.com/office/drawing/2014/main" id="{5384F985-0667-2077-4B75-F0042670BD9D}"/>
              </a:ext>
            </a:extLst>
          </p:cNvPr>
          <p:cNvPicPr>
            <a:picLocks noChangeAspect="1"/>
          </p:cNvPicPr>
          <p:nvPr/>
        </p:nvPicPr>
        <p:blipFill rotWithShape="1">
          <a:blip r:embed="rId2"/>
          <a:srcRect r="-6" b="-6"/>
          <a:stretch/>
        </p:blipFill>
        <p:spPr>
          <a:xfrm>
            <a:off x="898211" y="3579621"/>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4" name="Tijdelijke aanduiding voor inhoud 3" descr="A close-up of a network&#10;&#10;Description automatically generated">
            <a:extLst>
              <a:ext uri="{FF2B5EF4-FFF2-40B4-BE49-F238E27FC236}">
                <a16:creationId xmlns:a16="http://schemas.microsoft.com/office/drawing/2014/main" id="{0CD8B37A-995A-FC11-D0D7-FF091806E44B}"/>
              </a:ext>
            </a:extLst>
          </p:cNvPr>
          <p:cNvPicPr>
            <a:picLocks noGrp="1" noChangeAspect="1"/>
          </p:cNvPicPr>
          <p:nvPr>
            <p:ph idx="1"/>
          </p:nvPr>
        </p:nvPicPr>
        <p:blipFill rotWithShape="1">
          <a:blip r:embed="rId3"/>
          <a:srcRect l="16165" r="8838" b="3"/>
          <a:stretch/>
        </p:blipFill>
        <p:spPr>
          <a:xfrm>
            <a:off x="6294809" y="3579621"/>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7" name="Afbeelding 6" descr="A black and orange background with white text&#10;&#10;Description automatically generated">
            <a:extLst>
              <a:ext uri="{FF2B5EF4-FFF2-40B4-BE49-F238E27FC236}">
                <a16:creationId xmlns:a16="http://schemas.microsoft.com/office/drawing/2014/main" id="{71C4D268-1FD5-A3EA-0CF3-D82FAED052B0}"/>
              </a:ext>
            </a:extLst>
          </p:cNvPr>
          <p:cNvPicPr>
            <a:picLocks noChangeAspect="1"/>
          </p:cNvPicPr>
          <p:nvPr/>
        </p:nvPicPr>
        <p:blipFill rotWithShape="1">
          <a:blip r:embed="rId4"/>
          <a:srcRect l="33114" r="33724" b="-1"/>
          <a:stretch/>
        </p:blipFill>
        <p:spPr>
          <a:xfrm>
            <a:off x="9051869" y="3579621"/>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p:spPr>
      </p:pic>
      <p:pic>
        <p:nvPicPr>
          <p:cNvPr id="9" name="Afbeelding 8" descr="Qr code&#10;&#10;Description automatically generated">
            <a:extLst>
              <a:ext uri="{FF2B5EF4-FFF2-40B4-BE49-F238E27FC236}">
                <a16:creationId xmlns:a16="http://schemas.microsoft.com/office/drawing/2014/main" id="{F06BD1E7-B4DE-6160-2C4D-0B11F8898330}"/>
              </a:ext>
            </a:extLst>
          </p:cNvPr>
          <p:cNvPicPr>
            <a:picLocks noChangeAspect="1"/>
          </p:cNvPicPr>
          <p:nvPr/>
        </p:nvPicPr>
        <p:blipFill>
          <a:blip r:embed="rId5"/>
          <a:stretch>
            <a:fillRect/>
          </a:stretch>
        </p:blipFill>
        <p:spPr>
          <a:xfrm>
            <a:off x="4015068" y="3953436"/>
            <a:ext cx="1388408" cy="1388408"/>
          </a:xfrm>
          <a:prstGeom prst="rect">
            <a:avLst/>
          </a:prstGeom>
        </p:spPr>
      </p:pic>
      <p:pic>
        <p:nvPicPr>
          <p:cNvPr id="8" name="Picture 7">
            <a:extLst>
              <a:ext uri="{FF2B5EF4-FFF2-40B4-BE49-F238E27FC236}">
                <a16:creationId xmlns:a16="http://schemas.microsoft.com/office/drawing/2014/main" id="{D643C0FE-F466-DC32-B82E-A5680600FE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80293"/>
            <a:ext cx="12192000" cy="762530"/>
          </a:xfrm>
          <a:prstGeom prst="rect">
            <a:avLst/>
          </a:prstGeom>
        </p:spPr>
      </p:pic>
      <p:graphicFrame>
        <p:nvGraphicFramePr>
          <p:cNvPr id="11" name="Titel 1">
            <a:extLst>
              <a:ext uri="{FF2B5EF4-FFF2-40B4-BE49-F238E27FC236}">
                <a16:creationId xmlns:a16="http://schemas.microsoft.com/office/drawing/2014/main" id="{FF775429-1C1E-03CA-A9B4-FB0FA5FE086F}"/>
              </a:ext>
            </a:extLst>
          </p:cNvPr>
          <p:cNvGraphicFramePr/>
          <p:nvPr/>
        </p:nvGraphicFramePr>
        <p:xfrm>
          <a:off x="1523998" y="685914"/>
          <a:ext cx="9617105" cy="1999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97121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 name="Afbeelding 6">
            <a:extLst>
              <a:ext uri="{FF2B5EF4-FFF2-40B4-BE49-F238E27FC236}">
                <a16:creationId xmlns:a16="http://schemas.microsoft.com/office/drawing/2014/main" id="{ACD8E30C-387F-1616-6CF1-0ABEE6812DA3}"/>
              </a:ext>
            </a:extLst>
          </p:cNvPr>
          <p:cNvPicPr>
            <a:picLocks noChangeAspect="1"/>
          </p:cNvPicPr>
          <p:nvPr/>
        </p:nvPicPr>
        <p:blipFill>
          <a:blip r:embed="rId2"/>
          <a:stretch>
            <a:fillRect/>
          </a:stretch>
        </p:blipFill>
        <p:spPr>
          <a:xfrm>
            <a:off x="2198622" y="70338"/>
            <a:ext cx="7794756" cy="6717323"/>
          </a:xfrm>
          <a:prstGeom prst="rect">
            <a:avLst/>
          </a:prstGeom>
        </p:spPr>
      </p:pic>
    </p:spTree>
    <p:extLst>
      <p:ext uri="{BB962C8B-B14F-4D97-AF65-F5344CB8AC3E}">
        <p14:creationId xmlns:p14="http://schemas.microsoft.com/office/powerpoint/2010/main" val="30136393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Up until now we have been running a dev build. For production we want to make sure we use a production build. When run correctly, it will create a </a:t>
            </a:r>
            <a:r>
              <a:rPr lang="en-US" dirty="0" err="1"/>
              <a:t>dist</a:t>
            </a:r>
            <a:r>
              <a:rPr lang="en-US" dirty="0"/>
              <a:t> folder. Let’s run </a:t>
            </a:r>
            <a:r>
              <a:rPr lang="en-US" dirty="0">
                <a:solidFill>
                  <a:schemeClr val="bg1"/>
                </a:solidFill>
                <a:highlight>
                  <a:srgbClr val="808080"/>
                </a:highlight>
              </a:rPr>
              <a:t>“ </a:t>
            </a:r>
            <a:r>
              <a:rPr lang="en-US" dirty="0" err="1">
                <a:solidFill>
                  <a:schemeClr val="bg1"/>
                </a:solidFill>
                <a:highlight>
                  <a:srgbClr val="808080"/>
                </a:highlight>
              </a:rPr>
              <a:t>Npm</a:t>
            </a:r>
            <a:r>
              <a:rPr lang="en-US" dirty="0">
                <a:solidFill>
                  <a:schemeClr val="bg1"/>
                </a:solidFill>
                <a:highlight>
                  <a:srgbClr val="808080"/>
                </a:highlight>
              </a:rPr>
              <a:t> run build “</a:t>
            </a:r>
          </a:p>
          <a:p>
            <a:pPr algn="l">
              <a:lnSpc>
                <a:spcPct val="150000"/>
              </a:lnSpc>
            </a:pPr>
            <a:endParaRPr lang="en-US" dirty="0"/>
          </a:p>
          <a:p>
            <a:pPr algn="l">
              <a:lnSpc>
                <a:spcPct val="150000"/>
              </a:lnSpc>
            </a:pP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Getting started</a:t>
            </a:r>
            <a:endParaRPr lang="en-NL" sz="3200" dirty="0">
              <a:solidFill>
                <a:srgbClr val="13669E"/>
              </a:solidFill>
            </a:endParaRPr>
          </a:p>
        </p:txBody>
      </p:sp>
      <p:pic>
        <p:nvPicPr>
          <p:cNvPr id="6" name="Afbeelding 5">
            <a:extLst>
              <a:ext uri="{FF2B5EF4-FFF2-40B4-BE49-F238E27FC236}">
                <a16:creationId xmlns:a16="http://schemas.microsoft.com/office/drawing/2014/main" id="{3AC6CEF2-BB8F-2B5A-7DD9-8046633DD56D}"/>
              </a:ext>
            </a:extLst>
          </p:cNvPr>
          <p:cNvPicPr>
            <a:picLocks noChangeAspect="1"/>
          </p:cNvPicPr>
          <p:nvPr/>
        </p:nvPicPr>
        <p:blipFill>
          <a:blip r:embed="rId3"/>
          <a:stretch>
            <a:fillRect/>
          </a:stretch>
        </p:blipFill>
        <p:spPr>
          <a:xfrm>
            <a:off x="961626" y="4043174"/>
            <a:ext cx="5837426" cy="2651990"/>
          </a:xfrm>
          <a:prstGeom prst="rect">
            <a:avLst/>
          </a:prstGeom>
        </p:spPr>
      </p:pic>
      <p:pic>
        <p:nvPicPr>
          <p:cNvPr id="9" name="Afbeelding 8">
            <a:extLst>
              <a:ext uri="{FF2B5EF4-FFF2-40B4-BE49-F238E27FC236}">
                <a16:creationId xmlns:a16="http://schemas.microsoft.com/office/drawing/2014/main" id="{D86677B6-B65B-D3A6-CBF7-C1BA1A752A5C}"/>
              </a:ext>
            </a:extLst>
          </p:cNvPr>
          <p:cNvPicPr>
            <a:picLocks noChangeAspect="1"/>
          </p:cNvPicPr>
          <p:nvPr/>
        </p:nvPicPr>
        <p:blipFill>
          <a:blip r:embed="rId4"/>
          <a:stretch>
            <a:fillRect/>
          </a:stretch>
        </p:blipFill>
        <p:spPr>
          <a:xfrm>
            <a:off x="7706557" y="4043174"/>
            <a:ext cx="3589331" cy="1249788"/>
          </a:xfrm>
          <a:prstGeom prst="rect">
            <a:avLst/>
          </a:prstGeom>
        </p:spPr>
      </p:pic>
    </p:spTree>
    <p:extLst>
      <p:ext uri="{BB962C8B-B14F-4D97-AF65-F5344CB8AC3E}">
        <p14:creationId xmlns:p14="http://schemas.microsoft.com/office/powerpoint/2010/main" val="4610423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In JavaScript. Production builds will make sure all code is minified and optimized to reduce load times as much as possible. To preview our application, we can use the command: </a:t>
            </a:r>
            <a:r>
              <a:rPr lang="en-US" dirty="0">
                <a:solidFill>
                  <a:schemeClr val="bg1"/>
                </a:solidFill>
                <a:highlight>
                  <a:srgbClr val="808080"/>
                </a:highlight>
              </a:rPr>
              <a:t>“ </a:t>
            </a:r>
            <a:r>
              <a:rPr lang="en-US" dirty="0" err="1">
                <a:solidFill>
                  <a:schemeClr val="bg1"/>
                </a:solidFill>
                <a:highlight>
                  <a:srgbClr val="808080"/>
                </a:highlight>
              </a:rPr>
              <a:t>npm</a:t>
            </a:r>
            <a:r>
              <a:rPr lang="en-US" dirty="0">
                <a:solidFill>
                  <a:schemeClr val="bg1"/>
                </a:solidFill>
                <a:highlight>
                  <a:srgbClr val="808080"/>
                </a:highlight>
              </a:rPr>
              <a:t> run preview ”</a:t>
            </a:r>
          </a:p>
          <a:p>
            <a:pPr algn="l">
              <a:lnSpc>
                <a:spcPct val="150000"/>
              </a:lnSpc>
            </a:pPr>
            <a:endParaRPr lang="en-US" dirty="0"/>
          </a:p>
          <a:p>
            <a:pPr algn="l">
              <a:lnSpc>
                <a:spcPct val="150000"/>
              </a:lnSpc>
            </a:pP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What is React</a:t>
            </a:r>
            <a:endParaRPr lang="en-NL" sz="3200" dirty="0">
              <a:solidFill>
                <a:srgbClr val="13669E"/>
              </a:solidFill>
            </a:endParaRPr>
          </a:p>
        </p:txBody>
      </p:sp>
      <p:pic>
        <p:nvPicPr>
          <p:cNvPr id="7" name="Afbeelding 6">
            <a:extLst>
              <a:ext uri="{FF2B5EF4-FFF2-40B4-BE49-F238E27FC236}">
                <a16:creationId xmlns:a16="http://schemas.microsoft.com/office/drawing/2014/main" id="{C93D084F-75EE-325A-9E01-05568FE84CD7}"/>
              </a:ext>
            </a:extLst>
          </p:cNvPr>
          <p:cNvPicPr>
            <a:picLocks noChangeAspect="1"/>
          </p:cNvPicPr>
          <p:nvPr/>
        </p:nvPicPr>
        <p:blipFill>
          <a:blip r:embed="rId3"/>
          <a:stretch>
            <a:fillRect/>
          </a:stretch>
        </p:blipFill>
        <p:spPr>
          <a:xfrm>
            <a:off x="987507" y="4004818"/>
            <a:ext cx="3734124" cy="1790855"/>
          </a:xfrm>
          <a:prstGeom prst="rect">
            <a:avLst/>
          </a:prstGeom>
        </p:spPr>
      </p:pic>
    </p:spTree>
    <p:extLst>
      <p:ext uri="{BB962C8B-B14F-4D97-AF65-F5344CB8AC3E}">
        <p14:creationId xmlns:p14="http://schemas.microsoft.com/office/powerpoint/2010/main" val="2106012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24000" y="2585497"/>
            <a:ext cx="9144000" cy="1023677"/>
          </a:xfrm>
        </p:spPr>
        <p:txBody>
          <a:bodyPr>
            <a:normAutofit/>
          </a:bodyPr>
          <a:lstStyle/>
          <a:p>
            <a:r>
              <a:rPr lang="en-US" dirty="0">
                <a:solidFill>
                  <a:srgbClr val="13669E"/>
                </a:solidFill>
              </a:rPr>
              <a:t>Working with HTML in React</a:t>
            </a:r>
            <a:endParaRPr lang="en-NL" dirty="0">
              <a:solidFill>
                <a:srgbClr val="13669E"/>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7" name="Picture 6" descr="A picture containing bed, umbrella&#10;&#10;Description automatically generated">
            <a:extLst>
              <a:ext uri="{FF2B5EF4-FFF2-40B4-BE49-F238E27FC236}">
                <a16:creationId xmlns:a16="http://schemas.microsoft.com/office/drawing/2014/main" id="{7B3F4F0C-B76E-4AFB-9400-BCCE78ACF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8826"/>
            <a:ext cx="12192000" cy="1906324"/>
          </a:xfrm>
          <a:prstGeom prst="rect">
            <a:avLst/>
          </a:prstGeom>
        </p:spPr>
      </p:pic>
    </p:spTree>
    <p:extLst>
      <p:ext uri="{BB962C8B-B14F-4D97-AF65-F5344CB8AC3E}">
        <p14:creationId xmlns:p14="http://schemas.microsoft.com/office/powerpoint/2010/main" val="1217308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In React all files that use HTML needs to have a filename called JSX. This stands for JavaScript extended. It enables us to use inline HTML in JavaScript. It might take some time to get use to, but really enables developers to move fast.</a:t>
            </a:r>
          </a:p>
          <a:p>
            <a:pPr algn="l">
              <a:lnSpc>
                <a:spcPct val="150000"/>
              </a:lnSpc>
            </a:pP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HTML in React</a:t>
            </a:r>
            <a:endParaRPr lang="en-NL" sz="3200" dirty="0">
              <a:solidFill>
                <a:srgbClr val="13669E"/>
              </a:solidFill>
            </a:endParaRPr>
          </a:p>
        </p:txBody>
      </p:sp>
    </p:spTree>
    <p:extLst>
      <p:ext uri="{BB962C8B-B14F-4D97-AF65-F5344CB8AC3E}">
        <p14:creationId xmlns:p14="http://schemas.microsoft.com/office/powerpoint/2010/main" val="3023130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5E24DE10-1C97-7F44-98B6-50499C09FBCF}"/>
              </a:ext>
            </a:extLst>
          </p:cNvPr>
          <p:cNvPicPr>
            <a:picLocks noChangeAspect="1"/>
          </p:cNvPicPr>
          <p:nvPr/>
        </p:nvPicPr>
        <p:blipFill>
          <a:blip r:embed="rId2"/>
          <a:stretch>
            <a:fillRect/>
          </a:stretch>
        </p:blipFill>
        <p:spPr>
          <a:xfrm>
            <a:off x="1158550" y="70320"/>
            <a:ext cx="9874899" cy="6717359"/>
          </a:xfrm>
          <a:prstGeom prst="rect">
            <a:avLst/>
          </a:prstGeom>
        </p:spPr>
      </p:pic>
    </p:spTree>
    <p:extLst>
      <p:ext uri="{BB962C8B-B14F-4D97-AF65-F5344CB8AC3E}">
        <p14:creationId xmlns:p14="http://schemas.microsoft.com/office/powerpoint/2010/main" val="2427645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JSX have a couple rules that we must adhere to:</a:t>
            </a:r>
          </a:p>
          <a:p>
            <a:pPr marL="457200" indent="-457200" algn="l">
              <a:lnSpc>
                <a:spcPct val="150000"/>
              </a:lnSpc>
              <a:buFont typeface="+mj-lt"/>
              <a:buAutoNum type="arabicPeriod"/>
            </a:pPr>
            <a:r>
              <a:rPr lang="en-US" dirty="0"/>
              <a:t>HTML must always be enclosed with () brackets when multiline.</a:t>
            </a:r>
          </a:p>
          <a:p>
            <a:pPr marL="457200" indent="-457200" algn="l">
              <a:lnSpc>
                <a:spcPct val="150000"/>
              </a:lnSpc>
              <a:buFont typeface="+mj-lt"/>
              <a:buAutoNum type="arabicPeriod"/>
            </a:pPr>
            <a:r>
              <a:rPr lang="en-US" dirty="0"/>
              <a:t>It can only have 1 parent element per component.</a:t>
            </a:r>
          </a:p>
          <a:p>
            <a:pPr marL="457200" indent="-457200" algn="l">
              <a:lnSpc>
                <a:spcPct val="150000"/>
              </a:lnSpc>
              <a:buFont typeface="+mj-lt"/>
              <a:buAutoNum type="arabicPeriod"/>
            </a:pPr>
            <a:r>
              <a:rPr lang="en-US" dirty="0"/>
              <a:t>Every list must have a key identifier.</a:t>
            </a:r>
          </a:p>
          <a:p>
            <a:pPr marL="457200" indent="-457200" algn="l">
              <a:lnSpc>
                <a:spcPct val="150000"/>
              </a:lnSpc>
              <a:buFont typeface="+mj-lt"/>
              <a:buAutoNum type="arabicPeriod"/>
            </a:pPr>
            <a:r>
              <a:rPr lang="en-US" dirty="0"/>
              <a:t>Some HTML attributes are named different to prevent collision with the JavaScript namespace. Class =&gt; </a:t>
            </a:r>
            <a:r>
              <a:rPr lang="en-US" dirty="0" err="1"/>
              <a:t>className</a:t>
            </a:r>
            <a:r>
              <a:rPr lang="en-US" dirty="0"/>
              <a:t>, for =&gt; </a:t>
            </a:r>
            <a:r>
              <a:rPr lang="en-US" dirty="0" err="1"/>
              <a:t>htmlFor</a:t>
            </a:r>
            <a:r>
              <a:rPr lang="en-US" dirty="0"/>
              <a:t>.</a:t>
            </a:r>
          </a:p>
          <a:p>
            <a:pPr algn="l">
              <a:lnSpc>
                <a:spcPct val="150000"/>
              </a:lnSpc>
            </a:pP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HTML in React</a:t>
            </a:r>
            <a:endParaRPr lang="en-NL" sz="3200" dirty="0">
              <a:solidFill>
                <a:srgbClr val="13669E"/>
              </a:solidFill>
            </a:endParaRPr>
          </a:p>
        </p:txBody>
      </p:sp>
    </p:spTree>
    <p:extLst>
      <p:ext uri="{BB962C8B-B14F-4D97-AF65-F5344CB8AC3E}">
        <p14:creationId xmlns:p14="http://schemas.microsoft.com/office/powerpoint/2010/main" val="83098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Let’s get started writing our first component. We will create the top navigation for the page. Create </a:t>
            </a:r>
            <a:r>
              <a:rPr lang="en-US" dirty="0">
                <a:solidFill>
                  <a:schemeClr val="bg1"/>
                </a:solidFill>
                <a:highlight>
                  <a:srgbClr val="808080"/>
                </a:highlight>
              </a:rPr>
              <a:t>“ </a:t>
            </a:r>
            <a:r>
              <a:rPr lang="en-US" dirty="0" err="1">
                <a:solidFill>
                  <a:schemeClr val="bg1"/>
                </a:solidFill>
                <a:highlight>
                  <a:srgbClr val="808080"/>
                </a:highlight>
              </a:rPr>
              <a:t>src</a:t>
            </a:r>
            <a:r>
              <a:rPr lang="en-US" dirty="0">
                <a:solidFill>
                  <a:schemeClr val="bg1"/>
                </a:solidFill>
                <a:highlight>
                  <a:srgbClr val="808080"/>
                </a:highlight>
              </a:rPr>
              <a:t>/components/</a:t>
            </a:r>
            <a:r>
              <a:rPr lang="en-US" dirty="0" err="1">
                <a:solidFill>
                  <a:schemeClr val="bg1"/>
                </a:solidFill>
                <a:highlight>
                  <a:srgbClr val="808080"/>
                </a:highlight>
              </a:rPr>
              <a:t>HeaderComponent</a:t>
            </a:r>
            <a:r>
              <a:rPr lang="en-US" dirty="0">
                <a:solidFill>
                  <a:schemeClr val="bg1"/>
                </a:solidFill>
                <a:highlight>
                  <a:srgbClr val="808080"/>
                </a:highlight>
              </a:rPr>
              <a:t>/</a:t>
            </a:r>
            <a:r>
              <a:rPr lang="en-US" dirty="0" err="1">
                <a:solidFill>
                  <a:schemeClr val="bg1"/>
                </a:solidFill>
                <a:highlight>
                  <a:srgbClr val="808080"/>
                </a:highlight>
              </a:rPr>
              <a:t>HeaderComponent.tsx</a:t>
            </a:r>
            <a:r>
              <a:rPr lang="en-US" dirty="0">
                <a:solidFill>
                  <a:schemeClr val="bg1"/>
                </a:solidFill>
                <a:highlight>
                  <a:srgbClr val="808080"/>
                </a:highlight>
              </a:rPr>
              <a:t> ”</a:t>
            </a: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HTML in React</a:t>
            </a:r>
            <a:endParaRPr lang="en-NL" sz="3200" dirty="0">
              <a:solidFill>
                <a:srgbClr val="13669E"/>
              </a:solidFill>
            </a:endParaRPr>
          </a:p>
        </p:txBody>
      </p:sp>
      <p:pic>
        <p:nvPicPr>
          <p:cNvPr id="15" name="Afbeelding 14" descr="Afbeelding met tekst, software, Website, Webpagina&#10;&#10;Automatisch gegenereerde beschrijving">
            <a:extLst>
              <a:ext uri="{FF2B5EF4-FFF2-40B4-BE49-F238E27FC236}">
                <a16:creationId xmlns:a16="http://schemas.microsoft.com/office/drawing/2014/main" id="{10E4626E-AFC7-46F6-86E6-517D5BCBD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87" y="3297866"/>
            <a:ext cx="8856785" cy="3843946"/>
          </a:xfrm>
          <a:prstGeom prst="rect">
            <a:avLst/>
          </a:prstGeom>
        </p:spPr>
      </p:pic>
    </p:spTree>
    <p:extLst>
      <p:ext uri="{BB962C8B-B14F-4D97-AF65-F5344CB8AC3E}">
        <p14:creationId xmlns:p14="http://schemas.microsoft.com/office/powerpoint/2010/main" val="1727457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Let’s create our first functional component in the “./</a:t>
            </a:r>
            <a:r>
              <a:rPr lang="en-US" dirty="0" err="1"/>
              <a:t>src</a:t>
            </a:r>
            <a:r>
              <a:rPr lang="en-US" dirty="0"/>
              <a:t>/components/</a:t>
            </a:r>
            <a:r>
              <a:rPr lang="en-US" dirty="0" err="1"/>
              <a:t>headerComponent</a:t>
            </a:r>
            <a:r>
              <a:rPr lang="en-US" dirty="0"/>
              <a:t>/</a:t>
            </a:r>
            <a:r>
              <a:rPr lang="en-US" dirty="0" err="1"/>
              <a:t>HeaderComponent.tsx</a:t>
            </a:r>
            <a:r>
              <a:rPr lang="en-US" dirty="0"/>
              <a:t> file. And import it into our “./</a:t>
            </a:r>
            <a:r>
              <a:rPr lang="en-US" dirty="0" err="1"/>
              <a:t>App.tsx</a:t>
            </a:r>
            <a:r>
              <a:rPr lang="en-US" dirty="0"/>
              <a:t>” file.</a:t>
            </a: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HTML in React</a:t>
            </a:r>
            <a:endParaRPr lang="en-NL" sz="3200" dirty="0">
              <a:solidFill>
                <a:srgbClr val="13669E"/>
              </a:solidFill>
            </a:endParaRPr>
          </a:p>
        </p:txBody>
      </p:sp>
    </p:spTree>
    <p:extLst>
      <p:ext uri="{BB962C8B-B14F-4D97-AF65-F5344CB8AC3E}">
        <p14:creationId xmlns:p14="http://schemas.microsoft.com/office/powerpoint/2010/main" val="120858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 name="Afbeelding 5">
            <a:extLst>
              <a:ext uri="{FF2B5EF4-FFF2-40B4-BE49-F238E27FC236}">
                <a16:creationId xmlns:a16="http://schemas.microsoft.com/office/drawing/2014/main" id="{18B48603-4991-FC19-B11A-CA2657D9FA3B}"/>
              </a:ext>
            </a:extLst>
          </p:cNvPr>
          <p:cNvPicPr>
            <a:picLocks noChangeAspect="1"/>
          </p:cNvPicPr>
          <p:nvPr/>
        </p:nvPicPr>
        <p:blipFill>
          <a:blip r:embed="rId2"/>
          <a:stretch>
            <a:fillRect/>
          </a:stretch>
        </p:blipFill>
        <p:spPr>
          <a:xfrm>
            <a:off x="2622670" y="435136"/>
            <a:ext cx="6946659" cy="2659756"/>
          </a:xfrm>
          <a:prstGeom prst="rect">
            <a:avLst/>
          </a:prstGeom>
        </p:spPr>
      </p:pic>
      <p:pic>
        <p:nvPicPr>
          <p:cNvPr id="8" name="Afbeelding 7">
            <a:extLst>
              <a:ext uri="{FF2B5EF4-FFF2-40B4-BE49-F238E27FC236}">
                <a16:creationId xmlns:a16="http://schemas.microsoft.com/office/drawing/2014/main" id="{8EE801E6-6914-DF57-7B16-22C8D1C88F00}"/>
              </a:ext>
            </a:extLst>
          </p:cNvPr>
          <p:cNvPicPr>
            <a:picLocks noChangeAspect="1"/>
          </p:cNvPicPr>
          <p:nvPr/>
        </p:nvPicPr>
        <p:blipFill>
          <a:blip r:embed="rId3"/>
          <a:stretch>
            <a:fillRect/>
          </a:stretch>
        </p:blipFill>
        <p:spPr>
          <a:xfrm>
            <a:off x="2340178" y="3763109"/>
            <a:ext cx="7511644" cy="2472187"/>
          </a:xfrm>
          <a:prstGeom prst="rect">
            <a:avLst/>
          </a:prstGeom>
        </p:spPr>
      </p:pic>
    </p:spTree>
    <p:extLst>
      <p:ext uri="{BB962C8B-B14F-4D97-AF65-F5344CB8AC3E}">
        <p14:creationId xmlns:p14="http://schemas.microsoft.com/office/powerpoint/2010/main" val="3289536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4889226" cy="4426666"/>
          </a:xfrm>
        </p:spPr>
        <p:txBody>
          <a:bodyPr vert="horz" lIns="91440" tIns="45720" rIns="91440" bIns="45720" rtlCol="0" anchor="t">
            <a:normAutofit fontScale="92500" lnSpcReduction="20000"/>
          </a:bodyPr>
          <a:lstStyle/>
          <a:p>
            <a:pPr algn="l"/>
            <a:r>
              <a:rPr lang="en-US" dirty="0"/>
              <a:t>Day 1</a:t>
            </a:r>
            <a:br>
              <a:rPr lang="en-US" dirty="0"/>
            </a:br>
            <a:endParaRPr lang="en-US" dirty="0"/>
          </a:p>
          <a:p>
            <a:pPr marL="342900" indent="-342900" algn="l">
              <a:buFont typeface="Arial" panose="020B0604020202020204" pitchFamily="34" charset="0"/>
              <a:buChar char="•"/>
            </a:pPr>
            <a:r>
              <a:rPr lang="en-US" dirty="0"/>
              <a:t>What is React and how to get started</a:t>
            </a:r>
            <a:br>
              <a:rPr lang="en-US" dirty="0"/>
            </a:br>
            <a:endParaRPr lang="en-US" dirty="0"/>
          </a:p>
          <a:p>
            <a:pPr marL="342900" indent="-342900" algn="l">
              <a:buFont typeface="Arial" panose="020B0604020202020204" pitchFamily="34" charset="0"/>
              <a:buChar char="•"/>
            </a:pPr>
            <a:r>
              <a:rPr lang="en-US" dirty="0"/>
              <a:t>Working with HTML in React</a:t>
            </a:r>
            <a:br>
              <a:rPr lang="en-US" dirty="0"/>
            </a:br>
            <a:endParaRPr lang="en-US" dirty="0"/>
          </a:p>
          <a:p>
            <a:pPr marL="342900" indent="-342900" algn="l">
              <a:buFont typeface="Arial" panose="020B0604020202020204" pitchFamily="34" charset="0"/>
              <a:buChar char="•"/>
            </a:pPr>
            <a:r>
              <a:rPr lang="en-US" dirty="0"/>
              <a:t>Working with Routing</a:t>
            </a:r>
            <a:br>
              <a:rPr lang="en-US" dirty="0"/>
            </a:br>
            <a:endParaRPr lang="en-US" dirty="0"/>
          </a:p>
          <a:p>
            <a:pPr marL="342900" indent="-342900" algn="l">
              <a:buFont typeface="Arial" panose="020B0604020202020204" pitchFamily="34" charset="0"/>
              <a:buChar char="•"/>
            </a:pPr>
            <a:r>
              <a:rPr lang="en-US" dirty="0"/>
              <a:t>Component state management</a:t>
            </a:r>
            <a:br>
              <a:rPr lang="en-US" dirty="0"/>
            </a:br>
            <a:endParaRPr lang="en-US" dirty="0"/>
          </a:p>
          <a:p>
            <a:pPr marL="342900" indent="-342900" algn="l">
              <a:buFont typeface="Arial" panose="020B0604020202020204" pitchFamily="34" charset="0"/>
              <a:buChar char="•"/>
            </a:pPr>
            <a:r>
              <a:rPr lang="en-US" dirty="0"/>
              <a:t>Sharing state (props)</a:t>
            </a:r>
            <a:br>
              <a:rPr lang="en-US" dirty="0"/>
            </a:br>
            <a:endParaRPr lang="en-US" dirty="0"/>
          </a:p>
          <a:p>
            <a:pPr marL="342900" indent="-342900" algn="l">
              <a:buFont typeface="Arial" panose="020B0604020202020204" pitchFamily="34" charset="0"/>
              <a:buChar char="•"/>
            </a:pPr>
            <a:r>
              <a:rPr lang="en-US" dirty="0"/>
              <a:t>Showcasing city (exercise)</a:t>
            </a: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a:solidFill>
                  <a:srgbClr val="13669E"/>
                </a:solidFill>
              </a:rPr>
              <a:t>Agenda</a:t>
            </a:r>
            <a:endParaRPr lang="en-NL" sz="3200">
              <a:solidFill>
                <a:srgbClr val="13669E"/>
              </a:solidFill>
            </a:endParaRPr>
          </a:p>
        </p:txBody>
      </p:sp>
      <p:sp>
        <p:nvSpPr>
          <p:cNvPr id="2" name="Subtitle 2">
            <a:extLst>
              <a:ext uri="{FF2B5EF4-FFF2-40B4-BE49-F238E27FC236}">
                <a16:creationId xmlns:a16="http://schemas.microsoft.com/office/drawing/2014/main" id="{F9570558-5F55-9AE8-EA79-BE6F644BBA43}"/>
              </a:ext>
            </a:extLst>
          </p:cNvPr>
          <p:cNvSpPr txBox="1">
            <a:spLocks/>
          </p:cNvSpPr>
          <p:nvPr/>
        </p:nvSpPr>
        <p:spPr>
          <a:xfrm>
            <a:off x="6806418" y="1840523"/>
            <a:ext cx="4699782" cy="447446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r>
              <a:rPr lang="en-US" sz="2200" dirty="0"/>
            </a:br>
            <a:endParaRPr lang="en-US" sz="2200" dirty="0"/>
          </a:p>
          <a:p>
            <a:pPr marL="342900" indent="-342900" algn="l">
              <a:buFont typeface="Arial" panose="020B0604020202020204" pitchFamily="34" charset="0"/>
              <a:buChar char="•"/>
            </a:pPr>
            <a:r>
              <a:rPr lang="en-US" sz="2200" dirty="0"/>
              <a:t>Adding forms and validation </a:t>
            </a:r>
            <a:br>
              <a:rPr lang="en-US" sz="2200" dirty="0"/>
            </a:br>
            <a:endParaRPr lang="en-US" sz="2200" dirty="0"/>
          </a:p>
          <a:p>
            <a:pPr marL="342900" indent="-342900" algn="l">
              <a:buFont typeface="Arial" panose="020B0604020202020204" pitchFamily="34" charset="0"/>
              <a:buChar char="•"/>
            </a:pPr>
            <a:r>
              <a:rPr lang="en-US" sz="2200" dirty="0"/>
              <a:t>Adding forms</a:t>
            </a:r>
            <a:br>
              <a:rPr lang="en-US" sz="2200" dirty="0"/>
            </a:br>
            <a:endParaRPr lang="en-US" sz="2200" dirty="0"/>
          </a:p>
          <a:p>
            <a:pPr marL="342900" indent="-342900" algn="l">
              <a:buFont typeface="Arial" panose="020B0604020202020204" pitchFamily="34" charset="0"/>
              <a:buChar char="•"/>
            </a:pPr>
            <a:r>
              <a:rPr lang="en-US" sz="2200" dirty="0"/>
              <a:t>Use effect</a:t>
            </a:r>
            <a:br>
              <a:rPr lang="en-US" sz="2200" dirty="0"/>
            </a:br>
            <a:endParaRPr lang="en-US" sz="2200" dirty="0"/>
          </a:p>
          <a:p>
            <a:pPr algn="l"/>
            <a:br>
              <a:rPr lang="en-US" dirty="0"/>
            </a:br>
            <a:endParaRPr lang="en-US" dirty="0"/>
          </a:p>
        </p:txBody>
      </p:sp>
      <p:sp>
        <p:nvSpPr>
          <p:cNvPr id="6" name="Subtitle 2">
            <a:extLst>
              <a:ext uri="{FF2B5EF4-FFF2-40B4-BE49-F238E27FC236}">
                <a16:creationId xmlns:a16="http://schemas.microsoft.com/office/drawing/2014/main" id="{31A8EAEE-9680-CCDC-4597-0625548A07DD}"/>
              </a:ext>
            </a:extLst>
          </p:cNvPr>
          <p:cNvSpPr txBox="1">
            <a:spLocks/>
          </p:cNvSpPr>
          <p:nvPr/>
        </p:nvSpPr>
        <p:spPr>
          <a:xfrm>
            <a:off x="6806418" y="1964515"/>
            <a:ext cx="4699782" cy="43961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dirty="0"/>
              <a:t>Day 2</a:t>
            </a:r>
          </a:p>
        </p:txBody>
      </p:sp>
    </p:spTree>
    <p:extLst>
      <p:ext uri="{BB962C8B-B14F-4D97-AF65-F5344CB8AC3E}">
        <p14:creationId xmlns:p14="http://schemas.microsoft.com/office/powerpoint/2010/main" val="424454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When running in the browser you will see:</a:t>
            </a: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HTML in React</a:t>
            </a:r>
            <a:endParaRPr lang="en-NL" sz="3200" dirty="0">
              <a:solidFill>
                <a:srgbClr val="13669E"/>
              </a:solidFill>
            </a:endParaRPr>
          </a:p>
        </p:txBody>
      </p:sp>
      <p:pic>
        <p:nvPicPr>
          <p:cNvPr id="7" name="Afbeelding 6">
            <a:extLst>
              <a:ext uri="{FF2B5EF4-FFF2-40B4-BE49-F238E27FC236}">
                <a16:creationId xmlns:a16="http://schemas.microsoft.com/office/drawing/2014/main" id="{EBC51986-55FB-75DF-ACC5-024EC27A7D81}"/>
              </a:ext>
            </a:extLst>
          </p:cNvPr>
          <p:cNvPicPr>
            <a:picLocks noChangeAspect="1"/>
          </p:cNvPicPr>
          <p:nvPr/>
        </p:nvPicPr>
        <p:blipFill>
          <a:blip r:embed="rId3"/>
          <a:stretch>
            <a:fillRect/>
          </a:stretch>
        </p:blipFill>
        <p:spPr>
          <a:xfrm>
            <a:off x="1005437" y="2978770"/>
            <a:ext cx="2537680" cy="1463167"/>
          </a:xfrm>
          <a:prstGeom prst="rect">
            <a:avLst/>
          </a:prstGeom>
        </p:spPr>
      </p:pic>
    </p:spTree>
    <p:extLst>
      <p:ext uri="{BB962C8B-B14F-4D97-AF65-F5344CB8AC3E}">
        <p14:creationId xmlns:p14="http://schemas.microsoft.com/office/powerpoint/2010/main" val="3805222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Let’s import our styling which I have already prepared for you. You can download it at. </a:t>
            </a:r>
            <a:r>
              <a:rPr lang="en-US" dirty="0">
                <a:hlinkClick r:id="rId2"/>
              </a:rPr>
              <a:t>https://github.com/rwormsbecher/react-ts/blob/main/src/index.scss</a:t>
            </a:r>
            <a:r>
              <a:rPr lang="en-US" dirty="0"/>
              <a:t> Place the </a:t>
            </a:r>
            <a:r>
              <a:rPr lang="en-US" dirty="0" err="1"/>
              <a:t>scss</a:t>
            </a:r>
            <a:r>
              <a:rPr lang="en-US" dirty="0"/>
              <a:t> file in “./</a:t>
            </a:r>
            <a:r>
              <a:rPr lang="en-US" dirty="0" err="1"/>
              <a:t>src</a:t>
            </a:r>
            <a:r>
              <a:rPr lang="en-US" dirty="0"/>
              <a:t>/</a:t>
            </a:r>
            <a:r>
              <a:rPr lang="en-US" dirty="0" err="1"/>
              <a:t>index.scss</a:t>
            </a:r>
            <a:r>
              <a:rPr lang="en-US" dirty="0"/>
              <a:t>”. And add an import in </a:t>
            </a:r>
            <a:r>
              <a:rPr lang="en-US" dirty="0" err="1"/>
              <a:t>App.tsx</a:t>
            </a:r>
            <a:r>
              <a:rPr lang="en-US" dirty="0"/>
              <a:t>. Furthermore, to be able to use </a:t>
            </a:r>
            <a:r>
              <a:rPr lang="en-US" dirty="0" err="1"/>
              <a:t>scss</a:t>
            </a:r>
            <a:r>
              <a:rPr lang="en-US" dirty="0"/>
              <a:t> we need to install Sass. Pleas run: </a:t>
            </a:r>
            <a:r>
              <a:rPr lang="en-US" dirty="0">
                <a:highlight>
                  <a:srgbClr val="808080"/>
                </a:highlight>
              </a:rPr>
              <a:t> </a:t>
            </a:r>
            <a:r>
              <a:rPr lang="en-US" dirty="0">
                <a:solidFill>
                  <a:schemeClr val="bg1"/>
                </a:solidFill>
                <a:highlight>
                  <a:srgbClr val="808080"/>
                </a:highlight>
              </a:rPr>
              <a:t>“ </a:t>
            </a:r>
            <a:r>
              <a:rPr lang="en-US" dirty="0" err="1">
                <a:solidFill>
                  <a:schemeClr val="bg1"/>
                </a:solidFill>
                <a:highlight>
                  <a:srgbClr val="808080"/>
                </a:highlight>
              </a:rPr>
              <a:t>npm</a:t>
            </a:r>
            <a:r>
              <a:rPr lang="en-US" dirty="0">
                <a:solidFill>
                  <a:schemeClr val="bg1"/>
                </a:solidFill>
                <a:highlight>
                  <a:srgbClr val="808080"/>
                </a:highlight>
              </a:rPr>
              <a:t> I sass ” </a:t>
            </a: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HTML in React</a:t>
            </a:r>
            <a:endParaRPr lang="en-NL" sz="3200" dirty="0">
              <a:solidFill>
                <a:srgbClr val="13669E"/>
              </a:solidFill>
            </a:endParaRPr>
          </a:p>
        </p:txBody>
      </p:sp>
    </p:spTree>
    <p:extLst>
      <p:ext uri="{BB962C8B-B14F-4D97-AF65-F5344CB8AC3E}">
        <p14:creationId xmlns:p14="http://schemas.microsoft.com/office/powerpoint/2010/main" val="491391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1F472A-F80C-252D-4872-05E480847B62}"/>
              </a:ext>
            </a:extLst>
          </p:cNvPr>
          <p:cNvPicPr>
            <a:picLocks noChangeAspect="1"/>
          </p:cNvPicPr>
          <p:nvPr/>
        </p:nvPicPr>
        <p:blipFill>
          <a:blip r:embed="rId2"/>
          <a:stretch>
            <a:fillRect/>
          </a:stretch>
        </p:blipFill>
        <p:spPr>
          <a:xfrm>
            <a:off x="663927" y="1092105"/>
            <a:ext cx="10864145" cy="4673789"/>
          </a:xfrm>
          <a:prstGeom prst="rect">
            <a:avLst/>
          </a:prstGeom>
        </p:spPr>
      </p:pic>
    </p:spTree>
    <p:extLst>
      <p:ext uri="{BB962C8B-B14F-4D97-AF65-F5344CB8AC3E}">
        <p14:creationId xmlns:p14="http://schemas.microsoft.com/office/powerpoint/2010/main" val="2455307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Let’s add some HTML and classes to the </a:t>
            </a:r>
            <a:r>
              <a:rPr lang="en-US" dirty="0" err="1"/>
              <a:t>HeaderComponent</a:t>
            </a:r>
            <a:r>
              <a:rPr lang="en-US" dirty="0"/>
              <a:t>. Since the styling is already there, we will only care for the HTML.</a:t>
            </a: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HTML in React</a:t>
            </a:r>
            <a:endParaRPr lang="en-NL" sz="3200" dirty="0">
              <a:solidFill>
                <a:srgbClr val="13669E"/>
              </a:solidFill>
            </a:endParaRPr>
          </a:p>
        </p:txBody>
      </p:sp>
    </p:spTree>
    <p:extLst>
      <p:ext uri="{BB962C8B-B14F-4D97-AF65-F5344CB8AC3E}">
        <p14:creationId xmlns:p14="http://schemas.microsoft.com/office/powerpoint/2010/main" val="3363846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 name="Afbeelding 5">
            <a:extLst>
              <a:ext uri="{FF2B5EF4-FFF2-40B4-BE49-F238E27FC236}">
                <a16:creationId xmlns:a16="http://schemas.microsoft.com/office/drawing/2014/main" id="{A8FCE14C-3248-EE37-6202-E78238E49E0D}"/>
              </a:ext>
            </a:extLst>
          </p:cNvPr>
          <p:cNvPicPr>
            <a:picLocks noChangeAspect="1"/>
          </p:cNvPicPr>
          <p:nvPr/>
        </p:nvPicPr>
        <p:blipFill>
          <a:blip r:embed="rId2"/>
          <a:stretch>
            <a:fillRect/>
          </a:stretch>
        </p:blipFill>
        <p:spPr>
          <a:xfrm>
            <a:off x="1" y="0"/>
            <a:ext cx="12186732" cy="1090246"/>
          </a:xfrm>
          <a:prstGeom prst="rect">
            <a:avLst/>
          </a:prstGeom>
        </p:spPr>
      </p:pic>
      <p:pic>
        <p:nvPicPr>
          <p:cNvPr id="11" name="Afbeelding 10">
            <a:extLst>
              <a:ext uri="{FF2B5EF4-FFF2-40B4-BE49-F238E27FC236}">
                <a16:creationId xmlns:a16="http://schemas.microsoft.com/office/drawing/2014/main" id="{18C138A6-8DF4-9542-893C-90C855B833CA}"/>
              </a:ext>
            </a:extLst>
          </p:cNvPr>
          <p:cNvPicPr>
            <a:picLocks noChangeAspect="1"/>
          </p:cNvPicPr>
          <p:nvPr/>
        </p:nvPicPr>
        <p:blipFill>
          <a:blip r:embed="rId3"/>
          <a:stretch>
            <a:fillRect/>
          </a:stretch>
        </p:blipFill>
        <p:spPr>
          <a:xfrm>
            <a:off x="2743590" y="1812643"/>
            <a:ext cx="6765075" cy="4271633"/>
          </a:xfrm>
          <a:prstGeom prst="rect">
            <a:avLst/>
          </a:prstGeom>
        </p:spPr>
      </p:pic>
    </p:spTree>
    <p:extLst>
      <p:ext uri="{BB962C8B-B14F-4D97-AF65-F5344CB8AC3E}">
        <p14:creationId xmlns:p14="http://schemas.microsoft.com/office/powerpoint/2010/main" val="1000955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To wrap up this chapter we will make 2 more components. “./</a:t>
            </a:r>
            <a:r>
              <a:rPr lang="en-US" dirty="0" err="1"/>
              <a:t>src</a:t>
            </a:r>
            <a:r>
              <a:rPr lang="en-US" dirty="0"/>
              <a:t>/pages/</a:t>
            </a:r>
            <a:r>
              <a:rPr lang="en-US" dirty="0" err="1"/>
              <a:t>Homepage.tsx</a:t>
            </a:r>
            <a:r>
              <a:rPr lang="en-US" dirty="0"/>
              <a:t>” and “./</a:t>
            </a:r>
            <a:r>
              <a:rPr lang="en-US" dirty="0" err="1"/>
              <a:t>src</a:t>
            </a:r>
            <a:r>
              <a:rPr lang="en-US" dirty="0"/>
              <a:t>/pages/</a:t>
            </a:r>
            <a:r>
              <a:rPr lang="en-US" dirty="0" err="1"/>
              <a:t>Addpage.tsx</a:t>
            </a:r>
            <a:r>
              <a:rPr lang="en-US" dirty="0"/>
              <a:t>”. Make sure both components show a text and load it in the </a:t>
            </a:r>
            <a:r>
              <a:rPr lang="en-US" dirty="0" err="1"/>
              <a:t>AppComponent</a:t>
            </a:r>
            <a:r>
              <a:rPr lang="en-US" dirty="0"/>
              <a:t>.</a:t>
            </a: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GB" sz="3200" dirty="0">
                <a:solidFill>
                  <a:srgbClr val="13669E"/>
                </a:solidFill>
              </a:rPr>
              <a:t>HTML in React</a:t>
            </a:r>
            <a:endParaRPr lang="en-NL" sz="3200" dirty="0">
              <a:solidFill>
                <a:srgbClr val="13669E"/>
              </a:solidFill>
            </a:endParaRPr>
          </a:p>
        </p:txBody>
      </p:sp>
    </p:spTree>
    <p:extLst>
      <p:ext uri="{BB962C8B-B14F-4D97-AF65-F5344CB8AC3E}">
        <p14:creationId xmlns:p14="http://schemas.microsoft.com/office/powerpoint/2010/main" val="3193957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29D491FB-F2BC-C808-E143-6279EB445FF0}"/>
              </a:ext>
            </a:extLst>
          </p:cNvPr>
          <p:cNvPicPr>
            <a:picLocks noChangeAspect="1"/>
          </p:cNvPicPr>
          <p:nvPr/>
        </p:nvPicPr>
        <p:blipFill>
          <a:blip r:embed="rId2"/>
          <a:stretch>
            <a:fillRect/>
          </a:stretch>
        </p:blipFill>
        <p:spPr>
          <a:xfrm>
            <a:off x="339265" y="1190797"/>
            <a:ext cx="4727314" cy="1827895"/>
          </a:xfrm>
          <a:prstGeom prst="rect">
            <a:avLst/>
          </a:prstGeom>
        </p:spPr>
      </p:pic>
      <p:pic>
        <p:nvPicPr>
          <p:cNvPr id="8" name="Afbeelding 7">
            <a:extLst>
              <a:ext uri="{FF2B5EF4-FFF2-40B4-BE49-F238E27FC236}">
                <a16:creationId xmlns:a16="http://schemas.microsoft.com/office/drawing/2014/main" id="{CB83D071-7F51-9328-32DC-C7A78065BEA3}"/>
              </a:ext>
            </a:extLst>
          </p:cNvPr>
          <p:cNvPicPr>
            <a:picLocks noChangeAspect="1"/>
          </p:cNvPicPr>
          <p:nvPr/>
        </p:nvPicPr>
        <p:blipFill>
          <a:blip r:embed="rId3"/>
          <a:stretch>
            <a:fillRect/>
          </a:stretch>
        </p:blipFill>
        <p:spPr>
          <a:xfrm>
            <a:off x="403743" y="3839309"/>
            <a:ext cx="4431704" cy="1538362"/>
          </a:xfrm>
          <a:prstGeom prst="rect">
            <a:avLst/>
          </a:prstGeom>
        </p:spPr>
      </p:pic>
      <p:pic>
        <p:nvPicPr>
          <p:cNvPr id="10" name="Afbeelding 9">
            <a:extLst>
              <a:ext uri="{FF2B5EF4-FFF2-40B4-BE49-F238E27FC236}">
                <a16:creationId xmlns:a16="http://schemas.microsoft.com/office/drawing/2014/main" id="{AC00B49E-BB84-8CE4-8D26-ACFF871A8153}"/>
              </a:ext>
            </a:extLst>
          </p:cNvPr>
          <p:cNvPicPr>
            <a:picLocks noChangeAspect="1"/>
          </p:cNvPicPr>
          <p:nvPr/>
        </p:nvPicPr>
        <p:blipFill>
          <a:blip r:embed="rId4"/>
          <a:stretch>
            <a:fillRect/>
          </a:stretch>
        </p:blipFill>
        <p:spPr>
          <a:xfrm>
            <a:off x="5368561" y="1190797"/>
            <a:ext cx="6697658" cy="3205357"/>
          </a:xfrm>
          <a:prstGeom prst="rect">
            <a:avLst/>
          </a:prstGeom>
        </p:spPr>
      </p:pic>
    </p:spTree>
    <p:extLst>
      <p:ext uri="{BB962C8B-B14F-4D97-AF65-F5344CB8AC3E}">
        <p14:creationId xmlns:p14="http://schemas.microsoft.com/office/powerpoint/2010/main" val="613640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What is React</a:t>
            </a:r>
            <a:endParaRPr lang="en-NL" sz="3200" dirty="0">
              <a:solidFill>
                <a:srgbClr val="13669E"/>
              </a:solidFill>
            </a:endParaRPr>
          </a:p>
        </p:txBody>
      </p:sp>
      <p:pic>
        <p:nvPicPr>
          <p:cNvPr id="11" name="Afbeelding 10">
            <a:extLst>
              <a:ext uri="{FF2B5EF4-FFF2-40B4-BE49-F238E27FC236}">
                <a16:creationId xmlns:a16="http://schemas.microsoft.com/office/drawing/2014/main" id="{EDA2894F-DAED-DE43-3C4E-DAC61944A0A4}"/>
              </a:ext>
            </a:extLst>
          </p:cNvPr>
          <p:cNvPicPr>
            <a:picLocks noChangeAspect="1"/>
          </p:cNvPicPr>
          <p:nvPr/>
        </p:nvPicPr>
        <p:blipFill>
          <a:blip r:embed="rId3"/>
          <a:stretch>
            <a:fillRect/>
          </a:stretch>
        </p:blipFill>
        <p:spPr>
          <a:xfrm>
            <a:off x="896112" y="2028997"/>
            <a:ext cx="4366638" cy="2827265"/>
          </a:xfrm>
          <a:prstGeom prst="rect">
            <a:avLst/>
          </a:prstGeom>
        </p:spPr>
      </p:pic>
    </p:spTree>
    <p:extLst>
      <p:ext uri="{BB962C8B-B14F-4D97-AF65-F5344CB8AC3E}">
        <p14:creationId xmlns:p14="http://schemas.microsoft.com/office/powerpoint/2010/main" val="75418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24000" y="2585497"/>
            <a:ext cx="9144000" cy="1023677"/>
          </a:xfrm>
        </p:spPr>
        <p:txBody>
          <a:bodyPr>
            <a:normAutofit/>
          </a:bodyPr>
          <a:lstStyle/>
          <a:p>
            <a:r>
              <a:rPr lang="en-US" dirty="0">
                <a:solidFill>
                  <a:srgbClr val="13669E"/>
                </a:solidFill>
              </a:rPr>
              <a:t>React Routing</a:t>
            </a:r>
            <a:endParaRPr lang="en-NL" dirty="0">
              <a:solidFill>
                <a:srgbClr val="13669E"/>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7" name="Picture 6" descr="A picture containing bed, umbrella&#10;&#10;Description automatically generated">
            <a:extLst>
              <a:ext uri="{FF2B5EF4-FFF2-40B4-BE49-F238E27FC236}">
                <a16:creationId xmlns:a16="http://schemas.microsoft.com/office/drawing/2014/main" id="{7B3F4F0C-B76E-4AFB-9400-BCCE78ACF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8826"/>
            <a:ext cx="12192000" cy="1906324"/>
          </a:xfrm>
          <a:prstGeom prst="rect">
            <a:avLst/>
          </a:prstGeom>
        </p:spPr>
      </p:pic>
    </p:spTree>
    <p:extLst>
      <p:ext uri="{BB962C8B-B14F-4D97-AF65-F5344CB8AC3E}">
        <p14:creationId xmlns:p14="http://schemas.microsoft.com/office/powerpoint/2010/main" val="2813218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Routers in SPA allow us to navigate within the application, but without full page reloads.</a:t>
            </a: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What is React</a:t>
            </a:r>
            <a:endParaRPr lang="en-NL" sz="3200" dirty="0">
              <a:solidFill>
                <a:srgbClr val="13669E"/>
              </a:solidFill>
            </a:endParaRPr>
          </a:p>
        </p:txBody>
      </p:sp>
      <p:pic>
        <p:nvPicPr>
          <p:cNvPr id="6" name="Afbeelding 5">
            <a:extLst>
              <a:ext uri="{FF2B5EF4-FFF2-40B4-BE49-F238E27FC236}">
                <a16:creationId xmlns:a16="http://schemas.microsoft.com/office/drawing/2014/main" id="{DE949093-BDF4-DB5C-157A-91A35B436782}"/>
              </a:ext>
            </a:extLst>
          </p:cNvPr>
          <p:cNvPicPr>
            <a:picLocks noChangeAspect="1"/>
          </p:cNvPicPr>
          <p:nvPr/>
        </p:nvPicPr>
        <p:blipFill>
          <a:blip r:embed="rId3"/>
          <a:stretch>
            <a:fillRect/>
          </a:stretch>
        </p:blipFill>
        <p:spPr>
          <a:xfrm>
            <a:off x="529220" y="3354954"/>
            <a:ext cx="6293611" cy="3441555"/>
          </a:xfrm>
          <a:prstGeom prst="rect">
            <a:avLst/>
          </a:prstGeom>
        </p:spPr>
      </p:pic>
    </p:spTree>
    <p:extLst>
      <p:ext uri="{BB962C8B-B14F-4D97-AF65-F5344CB8AC3E}">
        <p14:creationId xmlns:p14="http://schemas.microsoft.com/office/powerpoint/2010/main" val="48933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24000" y="2585497"/>
            <a:ext cx="9144000" cy="1023677"/>
          </a:xfrm>
        </p:spPr>
        <p:txBody>
          <a:bodyPr>
            <a:normAutofit/>
          </a:bodyPr>
          <a:lstStyle/>
          <a:p>
            <a:r>
              <a:rPr lang="en-US" dirty="0">
                <a:solidFill>
                  <a:srgbClr val="13669E"/>
                </a:solidFill>
              </a:rPr>
              <a:t>What is React?</a:t>
            </a:r>
            <a:endParaRPr lang="en-NL" dirty="0">
              <a:solidFill>
                <a:srgbClr val="13669E"/>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7" name="Picture 6" descr="A picture containing bed, umbrella&#10;&#10;Description automatically generated">
            <a:extLst>
              <a:ext uri="{FF2B5EF4-FFF2-40B4-BE49-F238E27FC236}">
                <a16:creationId xmlns:a16="http://schemas.microsoft.com/office/drawing/2014/main" id="{7B3F4F0C-B76E-4AFB-9400-BCCE78ACF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8826"/>
            <a:ext cx="12192000" cy="1906324"/>
          </a:xfrm>
          <a:prstGeom prst="rect">
            <a:avLst/>
          </a:prstGeom>
        </p:spPr>
      </p:pic>
    </p:spTree>
    <p:extLst>
      <p:ext uri="{BB962C8B-B14F-4D97-AF65-F5344CB8AC3E}">
        <p14:creationId xmlns:p14="http://schemas.microsoft.com/office/powerpoint/2010/main" val="2804721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To use react-router-</a:t>
            </a:r>
            <a:r>
              <a:rPr lang="en-US" dirty="0" err="1"/>
              <a:t>dom</a:t>
            </a:r>
            <a:r>
              <a:rPr lang="en-US" dirty="0"/>
              <a:t> we will first need to install it. </a:t>
            </a:r>
          </a:p>
          <a:p>
            <a:pPr algn="l">
              <a:lnSpc>
                <a:spcPct val="150000"/>
              </a:lnSpc>
            </a:pPr>
            <a:r>
              <a:rPr lang="en-US" dirty="0"/>
              <a:t>Run: “ </a:t>
            </a:r>
            <a:r>
              <a:rPr lang="en-US" b="1" dirty="0" err="1">
                <a:solidFill>
                  <a:schemeClr val="accent1"/>
                </a:solidFill>
              </a:rPr>
              <a:t>npm</a:t>
            </a:r>
            <a:r>
              <a:rPr lang="en-US" b="1" dirty="0">
                <a:solidFill>
                  <a:schemeClr val="accent1"/>
                </a:solidFill>
              </a:rPr>
              <a:t> I react-router-</a:t>
            </a:r>
            <a:r>
              <a:rPr lang="en-US" b="1" dirty="0" err="1">
                <a:solidFill>
                  <a:schemeClr val="accent1"/>
                </a:solidFill>
              </a:rPr>
              <a:t>dom</a:t>
            </a:r>
            <a:r>
              <a:rPr lang="en-US" dirty="0"/>
              <a:t>”. After that we will need to do 3 things:</a:t>
            </a:r>
          </a:p>
          <a:p>
            <a:pPr marL="457200" indent="-457200" algn="l">
              <a:lnSpc>
                <a:spcPct val="150000"/>
              </a:lnSpc>
              <a:buFont typeface="+mj-lt"/>
              <a:buAutoNum type="arabicPeriod"/>
            </a:pPr>
            <a:r>
              <a:rPr lang="en-US" dirty="0"/>
              <a:t>Wrap our applications with “</a:t>
            </a:r>
            <a:r>
              <a:rPr lang="en-US" dirty="0" err="1"/>
              <a:t>BrowserRouter</a:t>
            </a:r>
            <a:r>
              <a:rPr lang="en-US" dirty="0"/>
              <a:t>” to mark where our router starts.</a:t>
            </a:r>
          </a:p>
          <a:p>
            <a:pPr marL="457200" indent="-457200" algn="l">
              <a:lnSpc>
                <a:spcPct val="150000"/>
              </a:lnSpc>
              <a:buFont typeface="+mj-lt"/>
              <a:buAutoNum type="arabicPeriod"/>
            </a:pPr>
            <a:r>
              <a:rPr lang="en-US" dirty="0"/>
              <a:t>Create a router outlet in which we specify where a route leads to.</a:t>
            </a:r>
          </a:p>
          <a:p>
            <a:pPr marL="457200" indent="-457200" algn="l">
              <a:lnSpc>
                <a:spcPct val="150000"/>
              </a:lnSpc>
              <a:buFont typeface="+mj-lt"/>
              <a:buAutoNum type="arabicPeriod"/>
            </a:pPr>
            <a:r>
              <a:rPr lang="en-US" dirty="0"/>
              <a:t>Create links that will hook up our </a:t>
            </a:r>
            <a:r>
              <a:rPr lang="en-US" dirty="0" err="1"/>
              <a:t>urls</a:t>
            </a:r>
            <a:r>
              <a:rPr lang="en-US" dirty="0"/>
              <a:t> with the router-outlet.</a:t>
            </a: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How to React Router</a:t>
            </a:r>
            <a:endParaRPr lang="en-NL" sz="3200" dirty="0">
              <a:solidFill>
                <a:srgbClr val="13669E"/>
              </a:solidFill>
            </a:endParaRPr>
          </a:p>
        </p:txBody>
      </p:sp>
    </p:spTree>
    <p:extLst>
      <p:ext uri="{BB962C8B-B14F-4D97-AF65-F5344CB8AC3E}">
        <p14:creationId xmlns:p14="http://schemas.microsoft.com/office/powerpoint/2010/main" val="85489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Let’s start with step 1. Add the </a:t>
            </a:r>
            <a:r>
              <a:rPr lang="en-US" dirty="0" err="1"/>
              <a:t>BrowserRouter</a:t>
            </a:r>
            <a:r>
              <a:rPr lang="en-US" dirty="0"/>
              <a:t> in “</a:t>
            </a:r>
            <a:r>
              <a:rPr lang="en-US" dirty="0" err="1"/>
              <a:t>main.tsx</a:t>
            </a:r>
            <a:r>
              <a:rPr lang="en-US" dirty="0"/>
              <a:t>”</a:t>
            </a:r>
          </a:p>
          <a:p>
            <a:pPr algn="l">
              <a:lnSpc>
                <a:spcPct val="150000"/>
              </a:lnSpc>
            </a:pPr>
            <a:endParaRPr lang="en-US" dirty="0"/>
          </a:p>
          <a:p>
            <a:pPr algn="l">
              <a:lnSpc>
                <a:spcPct val="150000"/>
              </a:lnSpc>
            </a:pPr>
            <a:r>
              <a:rPr lang="en-US" dirty="0"/>
              <a:t>And install : </a:t>
            </a:r>
            <a:r>
              <a:rPr lang="en-US" b="1" dirty="0" err="1">
                <a:solidFill>
                  <a:schemeClr val="accent1"/>
                </a:solidFill>
              </a:rPr>
              <a:t>npm</a:t>
            </a:r>
            <a:r>
              <a:rPr lang="en-US" b="1" dirty="0">
                <a:solidFill>
                  <a:schemeClr val="accent1"/>
                </a:solidFill>
              </a:rPr>
              <a:t> </a:t>
            </a:r>
            <a:r>
              <a:rPr lang="en-US" b="1" dirty="0" err="1">
                <a:solidFill>
                  <a:schemeClr val="accent1"/>
                </a:solidFill>
              </a:rPr>
              <a:t>i</a:t>
            </a:r>
            <a:r>
              <a:rPr lang="en-US" b="1" dirty="0">
                <a:solidFill>
                  <a:schemeClr val="accent1"/>
                </a:solidFill>
              </a:rPr>
              <a:t> react-router-</a:t>
            </a:r>
            <a:r>
              <a:rPr lang="en-US" b="1" dirty="0" err="1">
                <a:solidFill>
                  <a:schemeClr val="accent1"/>
                </a:solidFill>
              </a:rPr>
              <a:t>dom</a:t>
            </a:r>
            <a:endParaRPr lang="en-US" b="1" dirty="0">
              <a:solidFill>
                <a:schemeClr val="accent1"/>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React Router step 1</a:t>
            </a:r>
            <a:endParaRPr lang="en-NL" sz="3200" dirty="0">
              <a:solidFill>
                <a:srgbClr val="13669E"/>
              </a:solidFill>
            </a:endParaRPr>
          </a:p>
        </p:txBody>
      </p:sp>
    </p:spTree>
    <p:extLst>
      <p:ext uri="{BB962C8B-B14F-4D97-AF65-F5344CB8AC3E}">
        <p14:creationId xmlns:p14="http://schemas.microsoft.com/office/powerpoint/2010/main" val="3012813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 name="Afbeelding 7">
            <a:extLst>
              <a:ext uri="{FF2B5EF4-FFF2-40B4-BE49-F238E27FC236}">
                <a16:creationId xmlns:a16="http://schemas.microsoft.com/office/drawing/2014/main" id="{B25A24F8-4297-17EC-8D05-A575BA86232A}"/>
              </a:ext>
            </a:extLst>
          </p:cNvPr>
          <p:cNvPicPr>
            <a:picLocks noChangeAspect="1"/>
          </p:cNvPicPr>
          <p:nvPr/>
        </p:nvPicPr>
        <p:blipFill>
          <a:blip r:embed="rId2"/>
          <a:stretch>
            <a:fillRect/>
          </a:stretch>
        </p:blipFill>
        <p:spPr>
          <a:xfrm>
            <a:off x="1847878" y="1451252"/>
            <a:ext cx="8496244" cy="3955496"/>
          </a:xfrm>
          <a:prstGeom prst="rect">
            <a:avLst/>
          </a:prstGeom>
        </p:spPr>
      </p:pic>
    </p:spTree>
    <p:extLst>
      <p:ext uri="{BB962C8B-B14F-4D97-AF65-F5344CB8AC3E}">
        <p14:creationId xmlns:p14="http://schemas.microsoft.com/office/powerpoint/2010/main" val="2458642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Next, we create a “router outlet” in which we can specify which components will be shown when a particular </a:t>
            </a:r>
            <a:r>
              <a:rPr lang="en-US" dirty="0" err="1"/>
              <a:t>uri</a:t>
            </a:r>
            <a:r>
              <a:rPr lang="en-US" dirty="0"/>
              <a:t> is given.</a:t>
            </a: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React Router step 2 </a:t>
            </a:r>
            <a:endParaRPr lang="en-NL" sz="3200" dirty="0">
              <a:solidFill>
                <a:srgbClr val="13669E"/>
              </a:solidFill>
            </a:endParaRPr>
          </a:p>
        </p:txBody>
      </p:sp>
    </p:spTree>
    <p:extLst>
      <p:ext uri="{BB962C8B-B14F-4D97-AF65-F5344CB8AC3E}">
        <p14:creationId xmlns:p14="http://schemas.microsoft.com/office/powerpoint/2010/main" val="28093752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A710AA83-DD30-074C-4510-9184481EAFF3}"/>
              </a:ext>
            </a:extLst>
          </p:cNvPr>
          <p:cNvPicPr>
            <a:picLocks noChangeAspect="1"/>
          </p:cNvPicPr>
          <p:nvPr/>
        </p:nvPicPr>
        <p:blipFill>
          <a:blip r:embed="rId2"/>
          <a:stretch>
            <a:fillRect/>
          </a:stretch>
        </p:blipFill>
        <p:spPr>
          <a:xfrm>
            <a:off x="2169657" y="1157562"/>
            <a:ext cx="7852685" cy="4542876"/>
          </a:xfrm>
          <a:prstGeom prst="rect">
            <a:avLst/>
          </a:prstGeom>
        </p:spPr>
      </p:pic>
    </p:spTree>
    <p:extLst>
      <p:ext uri="{BB962C8B-B14F-4D97-AF65-F5344CB8AC3E}">
        <p14:creationId xmlns:p14="http://schemas.microsoft.com/office/powerpoint/2010/main" val="1775320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Lastly, we need to adjust the links in the </a:t>
            </a:r>
            <a:r>
              <a:rPr lang="en-US" dirty="0" err="1"/>
              <a:t>HeaderComponent</a:t>
            </a:r>
            <a:r>
              <a:rPr lang="en-US" dirty="0"/>
              <a:t>. This can be done by using a “</a:t>
            </a:r>
            <a:r>
              <a:rPr lang="en-US" dirty="0" err="1"/>
              <a:t>Navlink</a:t>
            </a:r>
            <a:r>
              <a:rPr lang="en-US" dirty="0"/>
              <a:t>” element form “react-router-</a:t>
            </a:r>
            <a:r>
              <a:rPr lang="en-US" dirty="0" err="1"/>
              <a:t>dom</a:t>
            </a:r>
            <a:r>
              <a:rPr lang="en-US" dirty="0"/>
              <a:t>”.</a:t>
            </a: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React Router step 3</a:t>
            </a:r>
            <a:endParaRPr lang="en-NL" sz="3200" dirty="0">
              <a:solidFill>
                <a:srgbClr val="13669E"/>
              </a:solidFill>
            </a:endParaRPr>
          </a:p>
        </p:txBody>
      </p:sp>
      <p:sp>
        <p:nvSpPr>
          <p:cNvPr id="8" name="Tekstvak 7">
            <a:extLst>
              <a:ext uri="{FF2B5EF4-FFF2-40B4-BE49-F238E27FC236}">
                <a16:creationId xmlns:a16="http://schemas.microsoft.com/office/drawing/2014/main" id="{CE349FE3-1D8E-EA13-14AD-9628CF7ED4F6}"/>
              </a:ext>
            </a:extLst>
          </p:cNvPr>
          <p:cNvSpPr txBox="1"/>
          <p:nvPr/>
        </p:nvSpPr>
        <p:spPr>
          <a:xfrm>
            <a:off x="6833850" y="6488668"/>
            <a:ext cx="8569569" cy="369332"/>
          </a:xfrm>
          <a:prstGeom prst="rect">
            <a:avLst/>
          </a:prstGeom>
          <a:noFill/>
        </p:spPr>
        <p:txBody>
          <a:bodyPr wrap="square" rtlCol="0">
            <a:spAutoFit/>
          </a:bodyPr>
          <a:lstStyle/>
          <a:p>
            <a:r>
              <a:rPr lang="en-US" dirty="0"/>
              <a:t>https://reactrouter.com/en/main/components/nav-link</a:t>
            </a:r>
          </a:p>
        </p:txBody>
      </p:sp>
    </p:spTree>
    <p:extLst>
      <p:ext uri="{BB962C8B-B14F-4D97-AF65-F5344CB8AC3E}">
        <p14:creationId xmlns:p14="http://schemas.microsoft.com/office/powerpoint/2010/main" val="3933334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Picture 5" descr="A computer screen with text and symbols&#10;&#10;Description automatically generated">
            <a:extLst>
              <a:ext uri="{FF2B5EF4-FFF2-40B4-BE49-F238E27FC236}">
                <a16:creationId xmlns:a16="http://schemas.microsoft.com/office/drawing/2014/main" id="{E7AAAC4F-D8F9-5B71-1CBA-EB9E6E368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7021" y="1377950"/>
            <a:ext cx="5791200" cy="4102100"/>
          </a:xfrm>
          <a:prstGeom prst="rect">
            <a:avLst/>
          </a:prstGeom>
        </p:spPr>
      </p:pic>
    </p:spTree>
    <p:extLst>
      <p:ext uri="{BB962C8B-B14F-4D97-AF65-F5344CB8AC3E}">
        <p14:creationId xmlns:p14="http://schemas.microsoft.com/office/powerpoint/2010/main" val="2487987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If everything went correctly, we can now see our router.</a:t>
            </a:r>
            <a:br>
              <a:rPr lang="en-US" dirty="0"/>
            </a:b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What is React</a:t>
            </a:r>
            <a:endParaRPr lang="en-NL" sz="3200" dirty="0">
              <a:solidFill>
                <a:srgbClr val="13669E"/>
              </a:solidFill>
            </a:endParaRPr>
          </a:p>
        </p:txBody>
      </p:sp>
      <p:sp>
        <p:nvSpPr>
          <p:cNvPr id="8" name="Tekstvak 7">
            <a:extLst>
              <a:ext uri="{FF2B5EF4-FFF2-40B4-BE49-F238E27FC236}">
                <a16:creationId xmlns:a16="http://schemas.microsoft.com/office/drawing/2014/main" id="{CE349FE3-1D8E-EA13-14AD-9628CF7ED4F6}"/>
              </a:ext>
            </a:extLst>
          </p:cNvPr>
          <p:cNvSpPr txBox="1"/>
          <p:nvPr/>
        </p:nvSpPr>
        <p:spPr>
          <a:xfrm>
            <a:off x="6833850" y="6488668"/>
            <a:ext cx="8569569" cy="369332"/>
          </a:xfrm>
          <a:prstGeom prst="rect">
            <a:avLst/>
          </a:prstGeom>
          <a:noFill/>
        </p:spPr>
        <p:txBody>
          <a:bodyPr wrap="square" rtlCol="0">
            <a:spAutoFit/>
          </a:bodyPr>
          <a:lstStyle/>
          <a:p>
            <a:r>
              <a:rPr lang="en-US" dirty="0"/>
              <a:t>https://reactrouter.com/en/main/components/nav-link</a:t>
            </a:r>
          </a:p>
        </p:txBody>
      </p:sp>
      <p:pic>
        <p:nvPicPr>
          <p:cNvPr id="6" name="Afbeelding 5">
            <a:extLst>
              <a:ext uri="{FF2B5EF4-FFF2-40B4-BE49-F238E27FC236}">
                <a16:creationId xmlns:a16="http://schemas.microsoft.com/office/drawing/2014/main" id="{CD50575E-AB25-E649-3982-5942D42CDA8D}"/>
              </a:ext>
            </a:extLst>
          </p:cNvPr>
          <p:cNvPicPr>
            <a:picLocks noChangeAspect="1"/>
          </p:cNvPicPr>
          <p:nvPr/>
        </p:nvPicPr>
        <p:blipFill>
          <a:blip r:embed="rId3"/>
          <a:stretch>
            <a:fillRect/>
          </a:stretch>
        </p:blipFill>
        <p:spPr>
          <a:xfrm>
            <a:off x="985137" y="2930079"/>
            <a:ext cx="4313294" cy="2392887"/>
          </a:xfrm>
          <a:prstGeom prst="rect">
            <a:avLst/>
          </a:prstGeom>
        </p:spPr>
      </p:pic>
    </p:spTree>
    <p:extLst>
      <p:ext uri="{BB962C8B-B14F-4D97-AF65-F5344CB8AC3E}">
        <p14:creationId xmlns:p14="http://schemas.microsoft.com/office/powerpoint/2010/main" val="1645485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24000" y="2585497"/>
            <a:ext cx="9144000" cy="1023677"/>
          </a:xfrm>
        </p:spPr>
        <p:txBody>
          <a:bodyPr>
            <a:normAutofit/>
          </a:bodyPr>
          <a:lstStyle/>
          <a:p>
            <a:r>
              <a:rPr lang="en-US" dirty="0">
                <a:solidFill>
                  <a:srgbClr val="13669E"/>
                </a:solidFill>
              </a:rPr>
              <a:t>Component state</a:t>
            </a:r>
            <a:endParaRPr lang="en-NL" dirty="0">
              <a:solidFill>
                <a:srgbClr val="13669E"/>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7" name="Picture 6" descr="A picture containing bed, umbrella&#10;&#10;Description automatically generated">
            <a:extLst>
              <a:ext uri="{FF2B5EF4-FFF2-40B4-BE49-F238E27FC236}">
                <a16:creationId xmlns:a16="http://schemas.microsoft.com/office/drawing/2014/main" id="{7B3F4F0C-B76E-4AFB-9400-BCCE78ACF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8826"/>
            <a:ext cx="12192000" cy="1906324"/>
          </a:xfrm>
          <a:prstGeom prst="rect">
            <a:avLst/>
          </a:prstGeom>
        </p:spPr>
      </p:pic>
    </p:spTree>
    <p:extLst>
      <p:ext uri="{BB962C8B-B14F-4D97-AF65-F5344CB8AC3E}">
        <p14:creationId xmlns:p14="http://schemas.microsoft.com/office/powerpoint/2010/main" val="2291293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sz="3200" dirty="0"/>
              <a:t>Every component-based frontend framework contains a basic way to pass state between components. Let’s first look at the react component lifecycle.</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a:solidFill>
                  <a:srgbClr val="13669E"/>
                </a:solidFill>
              </a:rPr>
              <a:t>Understanding State</a:t>
            </a:r>
            <a:endParaRPr lang="en-NL" sz="3200">
              <a:solidFill>
                <a:srgbClr val="13669E"/>
              </a:solidFill>
            </a:endParaRPr>
          </a:p>
        </p:txBody>
      </p:sp>
    </p:spTree>
    <p:extLst>
      <p:ext uri="{BB962C8B-B14F-4D97-AF65-F5344CB8AC3E}">
        <p14:creationId xmlns:p14="http://schemas.microsoft.com/office/powerpoint/2010/main" val="316265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lnSpcReduction="10000"/>
          </a:bodyPr>
          <a:lstStyle/>
          <a:p>
            <a:pPr algn="l">
              <a:lnSpc>
                <a:spcPct val="150000"/>
              </a:lnSpc>
            </a:pPr>
            <a:r>
              <a:rPr lang="en-US" dirty="0"/>
              <a:t>React.js is commonly used for creating SPA. it focusses on the following main characteristics.</a:t>
            </a:r>
            <a:br>
              <a:rPr lang="en-US" dirty="0"/>
            </a:br>
            <a:endParaRPr lang="en-US" dirty="0"/>
          </a:p>
          <a:p>
            <a:pPr marL="742950" indent="-742950" algn="l">
              <a:lnSpc>
                <a:spcPct val="150000"/>
              </a:lnSpc>
              <a:buFont typeface="+mj-lt"/>
              <a:buAutoNum type="arabicPeriod"/>
            </a:pPr>
            <a:r>
              <a:rPr lang="en-US" dirty="0"/>
              <a:t>Component based architecture.</a:t>
            </a:r>
          </a:p>
          <a:p>
            <a:pPr marL="742950" indent="-742950" algn="l">
              <a:lnSpc>
                <a:spcPct val="150000"/>
              </a:lnSpc>
              <a:buFont typeface="+mj-lt"/>
              <a:buAutoNum type="arabicPeriod"/>
            </a:pPr>
            <a:r>
              <a:rPr lang="en-US" dirty="0"/>
              <a:t>Interactive User interfaces.</a:t>
            </a:r>
          </a:p>
          <a:p>
            <a:pPr marL="742950" indent="-742950" algn="l">
              <a:lnSpc>
                <a:spcPct val="150000"/>
              </a:lnSpc>
              <a:buFont typeface="+mj-lt"/>
              <a:buAutoNum type="arabicPeriod"/>
            </a:pPr>
            <a:r>
              <a:rPr lang="en-US" dirty="0"/>
              <a:t>Virtual Dom.</a:t>
            </a:r>
            <a:br>
              <a:rPr lang="en-US" sz="3600" dirty="0"/>
            </a:br>
            <a:endParaRPr lang="en-US" sz="3600" dirty="0">
              <a:cs typeface="Calibri"/>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What is React</a:t>
            </a:r>
            <a:endParaRPr lang="en-NL" sz="3200" dirty="0">
              <a:solidFill>
                <a:srgbClr val="13669E"/>
              </a:solidFill>
            </a:endParaRPr>
          </a:p>
        </p:txBody>
      </p:sp>
    </p:spTree>
    <p:extLst>
      <p:ext uri="{BB962C8B-B14F-4D97-AF65-F5344CB8AC3E}">
        <p14:creationId xmlns:p14="http://schemas.microsoft.com/office/powerpoint/2010/main" val="357537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br>
              <a:rPr lang="en-US" sz="3600"/>
            </a:br>
            <a:endParaRPr lang="en-US" sz="360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State lifecycle</a:t>
            </a:r>
            <a:endParaRPr lang="en-NL" sz="3200" dirty="0">
              <a:solidFill>
                <a:srgbClr val="13669E"/>
              </a:solidFill>
            </a:endParaRPr>
          </a:p>
        </p:txBody>
      </p:sp>
      <p:pic>
        <p:nvPicPr>
          <p:cNvPr id="6" name="Afbeelding 5" descr="Afbeelding met tekst, schermopname, Lettertype, nummer&#10;&#10;Automatisch gegenereerde beschrijving">
            <a:extLst>
              <a:ext uri="{FF2B5EF4-FFF2-40B4-BE49-F238E27FC236}">
                <a16:creationId xmlns:a16="http://schemas.microsoft.com/office/drawing/2014/main" id="{2CF739E1-72EC-2EF1-E8A7-66C57C93E6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112" y="1688151"/>
            <a:ext cx="8411174" cy="5315037"/>
          </a:xfrm>
          <a:prstGeom prst="rect">
            <a:avLst/>
          </a:prstGeom>
        </p:spPr>
      </p:pic>
    </p:spTree>
    <p:extLst>
      <p:ext uri="{BB962C8B-B14F-4D97-AF65-F5344CB8AC3E}">
        <p14:creationId xmlns:p14="http://schemas.microsoft.com/office/powerpoint/2010/main" val="233544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sz="3600" dirty="0"/>
              <a:t>To create state we can use “</a:t>
            </a:r>
            <a:r>
              <a:rPr lang="en-US" sz="3600" dirty="0" err="1"/>
              <a:t>useState</a:t>
            </a:r>
            <a:r>
              <a:rPr lang="en-US" sz="3600" dirty="0"/>
              <a:t>” within React.</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a:solidFill>
                  <a:srgbClr val="13669E"/>
                </a:solidFill>
              </a:rPr>
              <a:t>Understanding State</a:t>
            </a:r>
            <a:endParaRPr lang="en-NL" sz="3200">
              <a:solidFill>
                <a:srgbClr val="13669E"/>
              </a:solidFill>
            </a:endParaRPr>
          </a:p>
        </p:txBody>
      </p:sp>
      <p:pic>
        <p:nvPicPr>
          <p:cNvPr id="6" name="Picture 5">
            <a:extLst>
              <a:ext uri="{FF2B5EF4-FFF2-40B4-BE49-F238E27FC236}">
                <a16:creationId xmlns:a16="http://schemas.microsoft.com/office/drawing/2014/main" id="{38F34749-6E2C-5764-699E-37BAA4DF2210}"/>
              </a:ext>
            </a:extLst>
          </p:cNvPr>
          <p:cNvPicPr>
            <a:picLocks noChangeAspect="1"/>
          </p:cNvPicPr>
          <p:nvPr/>
        </p:nvPicPr>
        <p:blipFill>
          <a:blip r:embed="rId3"/>
          <a:stretch>
            <a:fillRect/>
          </a:stretch>
        </p:blipFill>
        <p:spPr>
          <a:xfrm>
            <a:off x="601774" y="3151065"/>
            <a:ext cx="8239528" cy="3122744"/>
          </a:xfrm>
          <a:prstGeom prst="rect">
            <a:avLst/>
          </a:prstGeom>
        </p:spPr>
      </p:pic>
    </p:spTree>
    <p:extLst>
      <p:ext uri="{BB962C8B-B14F-4D97-AF65-F5344CB8AC3E}">
        <p14:creationId xmlns:p14="http://schemas.microsoft.com/office/powerpoint/2010/main" val="1010628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fontScale="77500" lnSpcReduction="20000"/>
          </a:bodyPr>
          <a:lstStyle/>
          <a:p>
            <a:pPr algn="l">
              <a:lnSpc>
                <a:spcPct val="150000"/>
              </a:lnSpc>
            </a:pPr>
            <a:r>
              <a:rPr lang="en-US" sz="3600" dirty="0"/>
              <a:t>It is of uttermost importance to realize that the array has a getter and a setter. Which one is right?</a:t>
            </a:r>
          </a:p>
          <a:p>
            <a:pPr algn="l">
              <a:lnSpc>
                <a:spcPct val="150000"/>
              </a:lnSpc>
            </a:pPr>
            <a:br>
              <a:rPr lang="en-US" sz="3600" dirty="0"/>
            </a:br>
            <a:r>
              <a:rPr lang="en-US" sz="3600" dirty="0"/>
              <a:t> count = 20</a:t>
            </a:r>
          </a:p>
          <a:p>
            <a:pPr algn="l">
              <a:lnSpc>
                <a:spcPct val="150000"/>
              </a:lnSpc>
            </a:pPr>
            <a:r>
              <a:rPr lang="en-US" sz="3600" dirty="0"/>
              <a:t> </a:t>
            </a:r>
            <a:r>
              <a:rPr lang="en-US" sz="3600" dirty="0" err="1"/>
              <a:t>setCount</a:t>
            </a:r>
            <a:r>
              <a:rPr lang="en-US" sz="3600" dirty="0"/>
              <a:t> = 20</a:t>
            </a:r>
          </a:p>
          <a:p>
            <a:pPr algn="l">
              <a:lnSpc>
                <a:spcPct val="150000"/>
              </a:lnSpc>
            </a:pPr>
            <a:r>
              <a:rPr lang="en-US" sz="3600" dirty="0"/>
              <a:t> </a:t>
            </a:r>
            <a:r>
              <a:rPr lang="en-US" sz="3600" dirty="0" err="1"/>
              <a:t>setCount</a:t>
            </a:r>
            <a:r>
              <a:rPr lang="en-US" sz="3600" dirty="0"/>
              <a:t>(20)</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State</a:t>
            </a:r>
            <a:endParaRPr lang="en-NL" sz="3200" dirty="0">
              <a:solidFill>
                <a:srgbClr val="13669E"/>
              </a:solidFill>
            </a:endParaRPr>
          </a:p>
        </p:txBody>
      </p:sp>
    </p:spTree>
    <p:extLst>
      <p:ext uri="{BB962C8B-B14F-4D97-AF65-F5344CB8AC3E}">
        <p14:creationId xmlns:p14="http://schemas.microsoft.com/office/powerpoint/2010/main" val="289652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fontScale="70000" lnSpcReduction="20000"/>
          </a:bodyPr>
          <a:lstStyle/>
          <a:p>
            <a:pPr algn="l">
              <a:lnSpc>
                <a:spcPct val="150000"/>
              </a:lnSpc>
            </a:pPr>
            <a:r>
              <a:rPr lang="en-US" sz="3600" dirty="0"/>
              <a:t>For now, we will make use of dummy data for the cities, later we will fetch the data from an API. Create a file “</a:t>
            </a:r>
            <a:r>
              <a:rPr lang="en-US" sz="3600" dirty="0" err="1"/>
              <a:t>src</a:t>
            </a:r>
            <a:r>
              <a:rPr lang="en-US" sz="3600" dirty="0"/>
              <a:t>/</a:t>
            </a:r>
            <a:r>
              <a:rPr lang="en-US" sz="3600" dirty="0" err="1"/>
              <a:t>cities.json</a:t>
            </a:r>
            <a:r>
              <a:rPr lang="en-US" sz="3600" dirty="0"/>
              <a:t>” and copy the following contents:</a:t>
            </a:r>
          </a:p>
          <a:p>
            <a:pPr algn="l">
              <a:lnSpc>
                <a:spcPct val="150000"/>
              </a:lnSpc>
            </a:pPr>
            <a:endParaRPr lang="en-US" sz="3600" dirty="0"/>
          </a:p>
          <a:p>
            <a:pPr algn="l">
              <a:lnSpc>
                <a:spcPct val="150000"/>
              </a:lnSpc>
            </a:pPr>
            <a:r>
              <a:rPr lang="en-US" sz="3600" dirty="0">
                <a:hlinkClick r:id="rId2"/>
              </a:rPr>
              <a:t>cities.json</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State</a:t>
            </a:r>
            <a:endParaRPr lang="en-NL" sz="3200" dirty="0">
              <a:solidFill>
                <a:srgbClr val="13669E"/>
              </a:solidFill>
            </a:endParaRPr>
          </a:p>
        </p:txBody>
      </p:sp>
    </p:spTree>
    <p:extLst>
      <p:ext uri="{BB962C8B-B14F-4D97-AF65-F5344CB8AC3E}">
        <p14:creationId xmlns:p14="http://schemas.microsoft.com/office/powerpoint/2010/main" val="1975653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sz="2600" dirty="0"/>
              <a:t>As we are using typescript, we first want to create a model describing our cities dummy </a:t>
            </a:r>
            <a:r>
              <a:rPr lang="en-US" sz="2600" dirty="0" err="1"/>
              <a:t>json</a:t>
            </a:r>
            <a:r>
              <a:rPr lang="en-US" sz="2600" dirty="0"/>
              <a:t> data. Create the file “</a:t>
            </a:r>
            <a:r>
              <a:rPr lang="en-US" sz="2600" dirty="0" err="1"/>
              <a:t>src</a:t>
            </a:r>
            <a:r>
              <a:rPr lang="en-US" sz="2600" dirty="0"/>
              <a:t>/models/</a:t>
            </a:r>
            <a:r>
              <a:rPr lang="en-US" sz="2600" dirty="0" err="1"/>
              <a:t>ICity.ts</a:t>
            </a:r>
            <a:r>
              <a:rPr lang="en-US" sz="2600" dirty="0"/>
              <a:t>”.</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State</a:t>
            </a:r>
            <a:endParaRPr lang="en-NL" sz="3200" dirty="0">
              <a:solidFill>
                <a:srgbClr val="13669E"/>
              </a:solidFill>
            </a:endParaRPr>
          </a:p>
        </p:txBody>
      </p:sp>
      <p:pic>
        <p:nvPicPr>
          <p:cNvPr id="6" name="Picture 5">
            <a:extLst>
              <a:ext uri="{FF2B5EF4-FFF2-40B4-BE49-F238E27FC236}">
                <a16:creationId xmlns:a16="http://schemas.microsoft.com/office/drawing/2014/main" id="{45D4E3E4-6D8E-5513-7469-01267AF69ACB}"/>
              </a:ext>
            </a:extLst>
          </p:cNvPr>
          <p:cNvPicPr>
            <a:picLocks noChangeAspect="1"/>
          </p:cNvPicPr>
          <p:nvPr/>
        </p:nvPicPr>
        <p:blipFill>
          <a:blip r:embed="rId3"/>
          <a:stretch>
            <a:fillRect/>
          </a:stretch>
        </p:blipFill>
        <p:spPr>
          <a:xfrm>
            <a:off x="964998" y="3513025"/>
            <a:ext cx="2896004" cy="1609950"/>
          </a:xfrm>
          <a:prstGeom prst="rect">
            <a:avLst/>
          </a:prstGeom>
        </p:spPr>
      </p:pic>
    </p:spTree>
    <p:extLst>
      <p:ext uri="{BB962C8B-B14F-4D97-AF65-F5344CB8AC3E}">
        <p14:creationId xmlns:p14="http://schemas.microsoft.com/office/powerpoint/2010/main" val="1460935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586642" cy="4426666"/>
          </a:xfrm>
        </p:spPr>
        <p:txBody>
          <a:bodyPr>
            <a:normAutofit/>
          </a:bodyPr>
          <a:lstStyle/>
          <a:p>
            <a:pPr algn="l">
              <a:lnSpc>
                <a:spcPct val="150000"/>
              </a:lnSpc>
            </a:pPr>
            <a:r>
              <a:rPr lang="en-US" dirty="0"/>
              <a:t>Now let’s create our first piece of state and render it on the screen just below the router-outlet.</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State</a:t>
            </a:r>
            <a:endParaRPr lang="en-NL" sz="3200" dirty="0">
              <a:solidFill>
                <a:srgbClr val="13669E"/>
              </a:solidFill>
            </a:endParaRPr>
          </a:p>
        </p:txBody>
      </p:sp>
    </p:spTree>
    <p:extLst>
      <p:ext uri="{BB962C8B-B14F-4D97-AF65-F5344CB8AC3E}">
        <p14:creationId xmlns:p14="http://schemas.microsoft.com/office/powerpoint/2010/main" val="10963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493D10-5F38-F2D2-2C61-44520345F225}"/>
              </a:ext>
            </a:extLst>
          </p:cNvPr>
          <p:cNvPicPr>
            <a:picLocks noChangeAspect="1"/>
          </p:cNvPicPr>
          <p:nvPr/>
        </p:nvPicPr>
        <p:blipFill>
          <a:blip r:embed="rId2"/>
          <a:stretch>
            <a:fillRect/>
          </a:stretch>
        </p:blipFill>
        <p:spPr>
          <a:xfrm>
            <a:off x="2703114" y="424612"/>
            <a:ext cx="6785772" cy="6008775"/>
          </a:xfrm>
          <a:prstGeom prst="rect">
            <a:avLst/>
          </a:prstGeom>
        </p:spPr>
      </p:pic>
      <p:sp>
        <p:nvSpPr>
          <p:cNvPr id="2" name="TextBox 1">
            <a:extLst>
              <a:ext uri="{FF2B5EF4-FFF2-40B4-BE49-F238E27FC236}">
                <a16:creationId xmlns:a16="http://schemas.microsoft.com/office/drawing/2014/main" id="{A2F184B8-C04A-A4BC-22B6-8D89FABA70C5}"/>
              </a:ext>
            </a:extLst>
          </p:cNvPr>
          <p:cNvSpPr txBox="1"/>
          <p:nvPr/>
        </p:nvSpPr>
        <p:spPr>
          <a:xfrm>
            <a:off x="3132083" y="1439917"/>
            <a:ext cx="3520965" cy="683173"/>
          </a:xfrm>
          <a:prstGeom prst="rect">
            <a:avLst/>
          </a:prstGeom>
          <a:noFill/>
          <a:ln w="76200">
            <a:solidFill>
              <a:srgbClr val="C00000"/>
            </a:solidFill>
          </a:ln>
        </p:spPr>
        <p:txBody>
          <a:bodyPr wrap="square" rtlCol="0">
            <a:spAutoFit/>
          </a:bodyPr>
          <a:lstStyle/>
          <a:p>
            <a:endParaRPr lang="en-NL" dirty="0"/>
          </a:p>
        </p:txBody>
      </p:sp>
    </p:spTree>
    <p:extLst>
      <p:ext uri="{BB962C8B-B14F-4D97-AF65-F5344CB8AC3E}">
        <p14:creationId xmlns:p14="http://schemas.microsoft.com/office/powerpoint/2010/main" val="13782660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586642" cy="4426666"/>
          </a:xfrm>
        </p:spPr>
        <p:txBody>
          <a:bodyPr>
            <a:normAutofit/>
          </a:bodyPr>
          <a:lstStyle/>
          <a:p>
            <a:pPr algn="l">
              <a:lnSpc>
                <a:spcPct val="150000"/>
              </a:lnSpc>
            </a:pPr>
            <a:r>
              <a:rPr lang="en-US" dirty="0"/>
              <a:t>We need to be able to select a city. For that we will create a second piece of state called “</a:t>
            </a:r>
            <a:r>
              <a:rPr lang="en-US" dirty="0" err="1"/>
              <a:t>activeCity</a:t>
            </a:r>
            <a:r>
              <a:rPr lang="en-US" dirty="0"/>
              <a:t>”</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State</a:t>
            </a:r>
            <a:endParaRPr lang="en-NL" sz="3200" dirty="0">
              <a:solidFill>
                <a:srgbClr val="13669E"/>
              </a:solidFill>
            </a:endParaRPr>
          </a:p>
        </p:txBody>
      </p:sp>
    </p:spTree>
    <p:extLst>
      <p:ext uri="{BB962C8B-B14F-4D97-AF65-F5344CB8AC3E}">
        <p14:creationId xmlns:p14="http://schemas.microsoft.com/office/powerpoint/2010/main" val="25554428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62DA3D-62F0-2225-8136-765DDA076325}"/>
              </a:ext>
            </a:extLst>
          </p:cNvPr>
          <p:cNvPicPr>
            <a:picLocks noChangeAspect="1"/>
          </p:cNvPicPr>
          <p:nvPr/>
        </p:nvPicPr>
        <p:blipFill>
          <a:blip r:embed="rId2"/>
          <a:stretch>
            <a:fillRect/>
          </a:stretch>
        </p:blipFill>
        <p:spPr>
          <a:xfrm>
            <a:off x="3277430" y="297655"/>
            <a:ext cx="5637139" cy="6262689"/>
          </a:xfrm>
          <a:prstGeom prst="rect">
            <a:avLst/>
          </a:prstGeom>
        </p:spPr>
      </p:pic>
      <p:sp>
        <p:nvSpPr>
          <p:cNvPr id="2" name="TextBox 1">
            <a:extLst>
              <a:ext uri="{FF2B5EF4-FFF2-40B4-BE49-F238E27FC236}">
                <a16:creationId xmlns:a16="http://schemas.microsoft.com/office/drawing/2014/main" id="{64F7A0B2-D433-FFC8-C4AF-69BFC436C55C}"/>
              </a:ext>
            </a:extLst>
          </p:cNvPr>
          <p:cNvSpPr txBox="1"/>
          <p:nvPr/>
        </p:nvSpPr>
        <p:spPr>
          <a:xfrm>
            <a:off x="4078015" y="3794233"/>
            <a:ext cx="4067504" cy="1008995"/>
          </a:xfrm>
          <a:prstGeom prst="rect">
            <a:avLst/>
          </a:prstGeom>
          <a:noFill/>
          <a:ln w="76200">
            <a:solidFill>
              <a:srgbClr val="C00000"/>
            </a:solidFill>
          </a:ln>
        </p:spPr>
        <p:txBody>
          <a:bodyPr wrap="square" rtlCol="0">
            <a:spAutoFit/>
          </a:bodyPr>
          <a:lstStyle/>
          <a:p>
            <a:endParaRPr lang="en-NL" dirty="0"/>
          </a:p>
        </p:txBody>
      </p:sp>
    </p:spTree>
    <p:extLst>
      <p:ext uri="{BB962C8B-B14F-4D97-AF65-F5344CB8AC3E}">
        <p14:creationId xmlns:p14="http://schemas.microsoft.com/office/powerpoint/2010/main" val="421863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692638" cy="4426666"/>
          </a:xfrm>
        </p:spPr>
        <p:txBody>
          <a:bodyPr>
            <a:normAutofit/>
          </a:bodyPr>
          <a:lstStyle/>
          <a:p>
            <a:pPr algn="l">
              <a:lnSpc>
                <a:spcPct val="150000"/>
              </a:lnSpc>
            </a:pPr>
            <a:r>
              <a:rPr lang="en-US" dirty="0"/>
              <a:t>If everything went correctly you can now select and render a city on the screen.</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State</a:t>
            </a:r>
            <a:endParaRPr lang="en-NL" sz="3200" dirty="0">
              <a:solidFill>
                <a:srgbClr val="13669E"/>
              </a:solidFill>
            </a:endParaRPr>
          </a:p>
        </p:txBody>
      </p:sp>
      <p:pic>
        <p:nvPicPr>
          <p:cNvPr id="6" name="Picture 5">
            <a:extLst>
              <a:ext uri="{FF2B5EF4-FFF2-40B4-BE49-F238E27FC236}">
                <a16:creationId xmlns:a16="http://schemas.microsoft.com/office/drawing/2014/main" id="{095C9F6F-6905-CB1F-0C1E-B6ED127B41C4}"/>
              </a:ext>
            </a:extLst>
          </p:cNvPr>
          <p:cNvPicPr>
            <a:picLocks noChangeAspect="1"/>
          </p:cNvPicPr>
          <p:nvPr/>
        </p:nvPicPr>
        <p:blipFill>
          <a:blip r:embed="rId3"/>
          <a:stretch>
            <a:fillRect/>
          </a:stretch>
        </p:blipFill>
        <p:spPr>
          <a:xfrm>
            <a:off x="1001014" y="2771205"/>
            <a:ext cx="10012172" cy="4086795"/>
          </a:xfrm>
          <a:prstGeom prst="rect">
            <a:avLst/>
          </a:prstGeom>
        </p:spPr>
      </p:pic>
    </p:spTree>
    <p:extLst>
      <p:ext uri="{BB962C8B-B14F-4D97-AF65-F5344CB8AC3E}">
        <p14:creationId xmlns:p14="http://schemas.microsoft.com/office/powerpoint/2010/main" val="2476622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Component based architecture</a:t>
            </a:r>
            <a:endParaRPr lang="en-NL" sz="3200" dirty="0">
              <a:solidFill>
                <a:srgbClr val="13669E"/>
              </a:solidFill>
            </a:endParaRPr>
          </a:p>
        </p:txBody>
      </p:sp>
      <p:pic>
        <p:nvPicPr>
          <p:cNvPr id="2" name="Afbeelding 1" descr="Afbeelding met tekst, schermopname, Webpagina, software&#10;&#10;Automatisch gegenereerde beschrijving">
            <a:extLst>
              <a:ext uri="{FF2B5EF4-FFF2-40B4-BE49-F238E27FC236}">
                <a16:creationId xmlns:a16="http://schemas.microsoft.com/office/drawing/2014/main" id="{9924B455-27FF-65B8-E13F-D05202E05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86" y="2028997"/>
            <a:ext cx="6995400" cy="4708228"/>
          </a:xfrm>
          <a:prstGeom prst="rect">
            <a:avLst/>
          </a:prstGeom>
        </p:spPr>
      </p:pic>
      <p:sp>
        <p:nvSpPr>
          <p:cNvPr id="9" name="Ondertitel 8">
            <a:extLst>
              <a:ext uri="{FF2B5EF4-FFF2-40B4-BE49-F238E27FC236}">
                <a16:creationId xmlns:a16="http://schemas.microsoft.com/office/drawing/2014/main" id="{BB6A635B-0E62-46E2-26D2-7BC34FAA8D7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22650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fontScale="70000" lnSpcReduction="20000"/>
          </a:bodyPr>
          <a:lstStyle/>
          <a:p>
            <a:pPr algn="l">
              <a:lnSpc>
                <a:spcPct val="150000"/>
              </a:lnSpc>
            </a:pPr>
            <a:r>
              <a:rPr lang="en-US" sz="3600" dirty="0"/>
              <a:t>Now that we have state in place, we would like to create a new component to display our navigation in  a nicely ordered list. To do that we need to pass our state into the child component. Let’s take a look at that next.</a:t>
            </a:r>
          </a:p>
          <a:p>
            <a:pPr algn="l">
              <a:lnSpc>
                <a:spcPct val="150000"/>
              </a:lnSpc>
            </a:pP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State</a:t>
            </a:r>
            <a:endParaRPr lang="en-NL" sz="3200" dirty="0">
              <a:solidFill>
                <a:srgbClr val="13669E"/>
              </a:solidFill>
            </a:endParaRPr>
          </a:p>
        </p:txBody>
      </p:sp>
    </p:spTree>
    <p:extLst>
      <p:ext uri="{BB962C8B-B14F-4D97-AF65-F5344CB8AC3E}">
        <p14:creationId xmlns:p14="http://schemas.microsoft.com/office/powerpoint/2010/main" val="3254320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24000" y="2585497"/>
            <a:ext cx="9144000" cy="1023677"/>
          </a:xfrm>
        </p:spPr>
        <p:txBody>
          <a:bodyPr>
            <a:normAutofit/>
          </a:bodyPr>
          <a:lstStyle/>
          <a:p>
            <a:r>
              <a:rPr lang="en-GB" dirty="0">
                <a:solidFill>
                  <a:srgbClr val="13669E"/>
                </a:solidFill>
              </a:rPr>
              <a:t>Share state as props</a:t>
            </a:r>
            <a:endParaRPr lang="en-NL" dirty="0">
              <a:solidFill>
                <a:srgbClr val="13669E"/>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7" name="Picture 6" descr="A picture containing bed, umbrella&#10;&#10;Description automatically generated">
            <a:extLst>
              <a:ext uri="{FF2B5EF4-FFF2-40B4-BE49-F238E27FC236}">
                <a16:creationId xmlns:a16="http://schemas.microsoft.com/office/drawing/2014/main" id="{7B3F4F0C-B76E-4AFB-9400-BCCE78ACF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8826"/>
            <a:ext cx="12192000" cy="1906324"/>
          </a:xfrm>
          <a:prstGeom prst="rect">
            <a:avLst/>
          </a:prstGeom>
        </p:spPr>
      </p:pic>
    </p:spTree>
    <p:extLst>
      <p:ext uri="{BB962C8B-B14F-4D97-AF65-F5344CB8AC3E}">
        <p14:creationId xmlns:p14="http://schemas.microsoft.com/office/powerpoint/2010/main" val="3508084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fontScale="92500" lnSpcReduction="10000"/>
          </a:bodyPr>
          <a:lstStyle/>
          <a:p>
            <a:pPr algn="l">
              <a:lnSpc>
                <a:spcPct val="150000"/>
              </a:lnSpc>
            </a:pPr>
            <a:r>
              <a:rPr lang="en-US" sz="3600" dirty="0"/>
              <a:t>When a parent component pass down it’s state to a child component is called “props” in the receiving child component. </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State</a:t>
            </a:r>
            <a:endParaRPr lang="en-NL" sz="3200" dirty="0">
              <a:solidFill>
                <a:srgbClr val="13669E"/>
              </a:solidFill>
            </a:endParaRPr>
          </a:p>
        </p:txBody>
      </p:sp>
    </p:spTree>
    <p:extLst>
      <p:ext uri="{BB962C8B-B14F-4D97-AF65-F5344CB8AC3E}">
        <p14:creationId xmlns:p14="http://schemas.microsoft.com/office/powerpoint/2010/main" val="1729998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fontScale="70000" lnSpcReduction="20000"/>
          </a:bodyPr>
          <a:lstStyle/>
          <a:p>
            <a:pPr algn="l">
              <a:lnSpc>
                <a:spcPct val="150000"/>
              </a:lnSpc>
            </a:pPr>
            <a:r>
              <a:rPr lang="en-US" sz="3400" dirty="0"/>
              <a:t>We need to do 3 things to send state down as props.</a:t>
            </a:r>
          </a:p>
          <a:p>
            <a:pPr marL="742950" indent="-742950" algn="l">
              <a:lnSpc>
                <a:spcPct val="150000"/>
              </a:lnSpc>
              <a:buFont typeface="+mj-lt"/>
              <a:buAutoNum type="arabicPeriod"/>
            </a:pPr>
            <a:r>
              <a:rPr lang="en-US" sz="3400" dirty="0"/>
              <a:t>The parent component must pass an attribute containing the state</a:t>
            </a:r>
          </a:p>
          <a:p>
            <a:pPr marL="742950" indent="-742950" algn="l">
              <a:lnSpc>
                <a:spcPct val="150000"/>
              </a:lnSpc>
              <a:buFont typeface="+mj-lt"/>
              <a:buAutoNum type="arabicPeriod"/>
            </a:pPr>
            <a:r>
              <a:rPr lang="en-US" sz="3400" dirty="0"/>
              <a:t>The receiving component needs to describe the signature of the props.</a:t>
            </a:r>
          </a:p>
          <a:p>
            <a:pPr marL="742950" indent="-742950" algn="l">
              <a:lnSpc>
                <a:spcPct val="150000"/>
              </a:lnSpc>
              <a:buFont typeface="+mj-lt"/>
              <a:buAutoNum type="arabicPeriod"/>
            </a:pPr>
            <a:r>
              <a:rPr lang="en-US" sz="3400" dirty="0"/>
              <a:t>The receiving component needs to take the props as function parameters.</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State</a:t>
            </a:r>
            <a:endParaRPr lang="en-NL" sz="3200" dirty="0">
              <a:solidFill>
                <a:srgbClr val="13669E"/>
              </a:solidFill>
            </a:endParaRPr>
          </a:p>
        </p:txBody>
      </p:sp>
    </p:spTree>
    <p:extLst>
      <p:ext uri="{BB962C8B-B14F-4D97-AF65-F5344CB8AC3E}">
        <p14:creationId xmlns:p14="http://schemas.microsoft.com/office/powerpoint/2010/main" val="191308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sz="3200" dirty="0"/>
              <a:t>React:</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a:solidFill>
                  <a:srgbClr val="13669E"/>
                </a:solidFill>
              </a:rPr>
              <a:t>Understanding State</a:t>
            </a:r>
            <a:endParaRPr lang="en-NL" sz="3200">
              <a:solidFill>
                <a:srgbClr val="13669E"/>
              </a:solidFill>
            </a:endParaRPr>
          </a:p>
        </p:txBody>
      </p:sp>
      <p:pic>
        <p:nvPicPr>
          <p:cNvPr id="10" name="Afbeelding 9" descr="Afbeelding met tekst, schermopname, Lettertype, nummer&#10;&#10;Automatisch gegenereerde beschrijving">
            <a:extLst>
              <a:ext uri="{FF2B5EF4-FFF2-40B4-BE49-F238E27FC236}">
                <a16:creationId xmlns:a16="http://schemas.microsoft.com/office/drawing/2014/main" id="{52B866AD-C9F0-50AC-1187-A4D755DDE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77" y="2719010"/>
            <a:ext cx="10005963" cy="3959376"/>
          </a:xfrm>
          <a:prstGeom prst="rect">
            <a:avLst/>
          </a:prstGeom>
        </p:spPr>
      </p:pic>
      <p:sp>
        <p:nvSpPr>
          <p:cNvPr id="6" name="Rechthoek 5">
            <a:extLst>
              <a:ext uri="{FF2B5EF4-FFF2-40B4-BE49-F238E27FC236}">
                <a16:creationId xmlns:a16="http://schemas.microsoft.com/office/drawing/2014/main" id="{4574B41D-4466-37AF-E922-FF9D126AA4FA}"/>
              </a:ext>
            </a:extLst>
          </p:cNvPr>
          <p:cNvSpPr/>
          <p:nvPr/>
        </p:nvSpPr>
        <p:spPr>
          <a:xfrm>
            <a:off x="4327383" y="2114186"/>
            <a:ext cx="2818915" cy="604824"/>
          </a:xfrm>
          <a:prstGeom prst="rect">
            <a:avLst/>
          </a:prstGeom>
          <a:solidFill>
            <a:srgbClr val="13669E"/>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Country state and function gets send to child</a:t>
            </a:r>
          </a:p>
        </p:txBody>
      </p:sp>
      <p:sp>
        <p:nvSpPr>
          <p:cNvPr id="7" name="Rechthoek 6">
            <a:extLst>
              <a:ext uri="{FF2B5EF4-FFF2-40B4-BE49-F238E27FC236}">
                <a16:creationId xmlns:a16="http://schemas.microsoft.com/office/drawing/2014/main" id="{5ADAC86A-8072-33D3-65C5-BF81D2317064}"/>
              </a:ext>
            </a:extLst>
          </p:cNvPr>
          <p:cNvSpPr/>
          <p:nvPr/>
        </p:nvSpPr>
        <p:spPr>
          <a:xfrm>
            <a:off x="9139146" y="5271875"/>
            <a:ext cx="2818915" cy="604824"/>
          </a:xfrm>
          <a:prstGeom prst="rect">
            <a:avLst/>
          </a:prstGeom>
          <a:solidFill>
            <a:srgbClr val="13669E"/>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Function gets called in child</a:t>
            </a:r>
          </a:p>
        </p:txBody>
      </p:sp>
      <p:sp>
        <p:nvSpPr>
          <p:cNvPr id="8" name="Rechthoek 7">
            <a:extLst>
              <a:ext uri="{FF2B5EF4-FFF2-40B4-BE49-F238E27FC236}">
                <a16:creationId xmlns:a16="http://schemas.microsoft.com/office/drawing/2014/main" id="{3E87279D-EFDB-8632-4477-687B83AA1AE5}"/>
              </a:ext>
            </a:extLst>
          </p:cNvPr>
          <p:cNvSpPr/>
          <p:nvPr/>
        </p:nvSpPr>
        <p:spPr>
          <a:xfrm>
            <a:off x="4220774" y="6153251"/>
            <a:ext cx="2818915" cy="604824"/>
          </a:xfrm>
          <a:prstGeom prst="rect">
            <a:avLst/>
          </a:prstGeom>
          <a:solidFill>
            <a:srgbClr val="13669E"/>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Function returns to parent “execution context”</a:t>
            </a:r>
          </a:p>
        </p:txBody>
      </p:sp>
      <p:sp>
        <p:nvSpPr>
          <p:cNvPr id="9" name="Rechthoek 8">
            <a:extLst>
              <a:ext uri="{FF2B5EF4-FFF2-40B4-BE49-F238E27FC236}">
                <a16:creationId xmlns:a16="http://schemas.microsoft.com/office/drawing/2014/main" id="{98D28247-49E4-56F6-0563-05ADE8E804D9}"/>
              </a:ext>
            </a:extLst>
          </p:cNvPr>
          <p:cNvSpPr/>
          <p:nvPr/>
        </p:nvSpPr>
        <p:spPr>
          <a:xfrm>
            <a:off x="1088323" y="5210701"/>
            <a:ext cx="2818915" cy="604824"/>
          </a:xfrm>
          <a:prstGeom prst="rect">
            <a:avLst/>
          </a:prstGeom>
          <a:solidFill>
            <a:srgbClr val="13669E"/>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Function is executed and updates country state</a:t>
            </a:r>
          </a:p>
        </p:txBody>
      </p:sp>
      <p:sp>
        <p:nvSpPr>
          <p:cNvPr id="11" name="Rechthoek 10">
            <a:extLst>
              <a:ext uri="{FF2B5EF4-FFF2-40B4-BE49-F238E27FC236}">
                <a16:creationId xmlns:a16="http://schemas.microsoft.com/office/drawing/2014/main" id="{134DE53C-6447-375B-0BD5-526EB0D25E60}"/>
              </a:ext>
            </a:extLst>
          </p:cNvPr>
          <p:cNvSpPr/>
          <p:nvPr/>
        </p:nvSpPr>
        <p:spPr>
          <a:xfrm>
            <a:off x="7362733" y="2114185"/>
            <a:ext cx="2818915" cy="891103"/>
          </a:xfrm>
          <a:prstGeom prst="rect">
            <a:avLst/>
          </a:prstGeom>
          <a:solidFill>
            <a:srgbClr val="13669E"/>
          </a:solid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Country state and functions gets send down to child the second time</a:t>
            </a:r>
          </a:p>
        </p:txBody>
      </p:sp>
      <p:pic>
        <p:nvPicPr>
          <p:cNvPr id="12" name="Afbeelding 11" descr="Afbeelding met Graphics, cirkel, kunst, symbool&#10;&#10;Automatisch gegenereerde beschrijving">
            <a:extLst>
              <a:ext uri="{FF2B5EF4-FFF2-40B4-BE49-F238E27FC236}">
                <a16:creationId xmlns:a16="http://schemas.microsoft.com/office/drawing/2014/main" id="{0590E63D-7E62-D612-C219-3C06943804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503" y="361492"/>
            <a:ext cx="1303360" cy="1133357"/>
          </a:xfrm>
          <a:prstGeom prst="rect">
            <a:avLst/>
          </a:prstGeom>
        </p:spPr>
      </p:pic>
    </p:spTree>
    <p:extLst>
      <p:ext uri="{BB962C8B-B14F-4D97-AF65-F5344CB8AC3E}">
        <p14:creationId xmlns:p14="http://schemas.microsoft.com/office/powerpoint/2010/main" val="125169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dirty="0"/>
              <a:t>In this section we will build the left navigation</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pic>
        <p:nvPicPr>
          <p:cNvPr id="6" name="Picture 5">
            <a:extLst>
              <a:ext uri="{FF2B5EF4-FFF2-40B4-BE49-F238E27FC236}">
                <a16:creationId xmlns:a16="http://schemas.microsoft.com/office/drawing/2014/main" id="{DC1230CF-FDA9-0BAA-1A8C-ED3968657E12}"/>
              </a:ext>
            </a:extLst>
          </p:cNvPr>
          <p:cNvPicPr>
            <a:picLocks noChangeAspect="1"/>
          </p:cNvPicPr>
          <p:nvPr/>
        </p:nvPicPr>
        <p:blipFill>
          <a:blip r:embed="rId3"/>
          <a:stretch>
            <a:fillRect/>
          </a:stretch>
        </p:blipFill>
        <p:spPr>
          <a:xfrm>
            <a:off x="1012785" y="2795607"/>
            <a:ext cx="8819909" cy="4893560"/>
          </a:xfrm>
          <a:prstGeom prst="rect">
            <a:avLst/>
          </a:prstGeom>
        </p:spPr>
      </p:pic>
    </p:spTree>
    <p:extLst>
      <p:ext uri="{BB962C8B-B14F-4D97-AF65-F5344CB8AC3E}">
        <p14:creationId xmlns:p14="http://schemas.microsoft.com/office/powerpoint/2010/main" val="35793125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515007" y="2028997"/>
            <a:ext cx="11382703" cy="4426666"/>
          </a:xfrm>
        </p:spPr>
        <p:txBody>
          <a:bodyPr>
            <a:normAutofit/>
          </a:bodyPr>
          <a:lstStyle/>
          <a:p>
            <a:pPr algn="l">
              <a:lnSpc>
                <a:spcPct val="150000"/>
              </a:lnSpc>
            </a:pPr>
            <a:r>
              <a:rPr lang="en-US" dirty="0"/>
              <a:t>Let start off making a new component:</a:t>
            </a:r>
          </a:p>
          <a:p>
            <a:pPr algn="l">
              <a:lnSpc>
                <a:spcPct val="150000"/>
              </a:lnSpc>
            </a:pPr>
            <a:r>
              <a:rPr lang="en-US" dirty="0"/>
              <a:t>“</a:t>
            </a:r>
            <a:r>
              <a:rPr lang="en-US" dirty="0" err="1"/>
              <a:t>src</a:t>
            </a:r>
            <a:r>
              <a:rPr lang="en-US" dirty="0"/>
              <a:t>/components/</a:t>
            </a:r>
            <a:r>
              <a:rPr lang="en-US" dirty="0" err="1"/>
              <a:t>ListComponent</a:t>
            </a:r>
            <a:r>
              <a:rPr lang="en-US" dirty="0"/>
              <a:t>/</a:t>
            </a:r>
            <a:r>
              <a:rPr lang="en-US" dirty="0" err="1"/>
              <a:t>ListComponent.tsx</a:t>
            </a:r>
            <a:r>
              <a:rPr lang="en-US" dirty="0"/>
              <a:t>”</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2621392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ECB922-B476-62EF-7F21-63B1CBA966DB}"/>
              </a:ext>
            </a:extLst>
          </p:cNvPr>
          <p:cNvPicPr>
            <a:picLocks noChangeAspect="1"/>
          </p:cNvPicPr>
          <p:nvPr/>
        </p:nvPicPr>
        <p:blipFill>
          <a:blip r:embed="rId2"/>
          <a:stretch>
            <a:fillRect/>
          </a:stretch>
        </p:blipFill>
        <p:spPr>
          <a:xfrm>
            <a:off x="2343311" y="1635161"/>
            <a:ext cx="7505377" cy="3587677"/>
          </a:xfrm>
          <a:prstGeom prst="rect">
            <a:avLst/>
          </a:prstGeom>
        </p:spPr>
      </p:pic>
      <p:pic>
        <p:nvPicPr>
          <p:cNvPr id="2" name="Picture 1">
            <a:extLst>
              <a:ext uri="{FF2B5EF4-FFF2-40B4-BE49-F238E27FC236}">
                <a16:creationId xmlns:a16="http://schemas.microsoft.com/office/drawing/2014/main" id="{C0DBE92B-0154-97E3-F6A6-8A0E0EEB10CD}"/>
              </a:ext>
            </a:extLst>
          </p:cNvPr>
          <p:cNvPicPr>
            <a:picLocks noChangeAspect="1"/>
          </p:cNvPicPr>
          <p:nvPr/>
        </p:nvPicPr>
        <p:blipFill>
          <a:blip r:embed="rId3"/>
          <a:stretch>
            <a:fillRect/>
          </a:stretch>
        </p:blipFill>
        <p:spPr>
          <a:xfrm>
            <a:off x="2537916" y="1914313"/>
            <a:ext cx="7116168" cy="3029373"/>
          </a:xfrm>
          <a:prstGeom prst="rect">
            <a:avLst/>
          </a:prstGeom>
        </p:spPr>
      </p:pic>
    </p:spTree>
    <p:extLst>
      <p:ext uri="{BB962C8B-B14F-4D97-AF65-F5344CB8AC3E}">
        <p14:creationId xmlns:p14="http://schemas.microsoft.com/office/powerpoint/2010/main" val="26539354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dirty="0"/>
              <a:t>We need to pass our cities state from </a:t>
            </a:r>
            <a:r>
              <a:rPr lang="en-US" dirty="0" err="1"/>
              <a:t>App.tsx</a:t>
            </a:r>
            <a:r>
              <a:rPr lang="en-US" dirty="0"/>
              <a:t> to </a:t>
            </a:r>
            <a:r>
              <a:rPr lang="en-US" dirty="0" err="1"/>
              <a:t>Home.tsx</a:t>
            </a:r>
            <a:r>
              <a:rPr lang="en-US" dirty="0"/>
              <a:t> to </a:t>
            </a:r>
            <a:r>
              <a:rPr lang="en-US" dirty="0" err="1"/>
              <a:t>ListComponent.tsx</a:t>
            </a:r>
            <a:r>
              <a:rPr lang="en-US" dirty="0"/>
              <a:t>. Let’s start:</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2719221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6C263C-7459-FE67-FF9C-436A5FEDF9C7}"/>
              </a:ext>
            </a:extLst>
          </p:cNvPr>
          <p:cNvPicPr>
            <a:picLocks noChangeAspect="1"/>
          </p:cNvPicPr>
          <p:nvPr/>
        </p:nvPicPr>
        <p:blipFill>
          <a:blip r:embed="rId2"/>
          <a:stretch>
            <a:fillRect/>
          </a:stretch>
        </p:blipFill>
        <p:spPr>
          <a:xfrm>
            <a:off x="3210756" y="1177364"/>
            <a:ext cx="5770488" cy="4503271"/>
          </a:xfrm>
          <a:prstGeom prst="rect">
            <a:avLst/>
          </a:prstGeom>
        </p:spPr>
      </p:pic>
    </p:spTree>
    <p:extLst>
      <p:ext uri="{BB962C8B-B14F-4D97-AF65-F5344CB8AC3E}">
        <p14:creationId xmlns:p14="http://schemas.microsoft.com/office/powerpoint/2010/main" val="631149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React is used to create interactive UIs with ease and speed. React will efficiently update and render just the right components when data changes. Making it easier for developers to focus on their creativity.</a:t>
            </a:r>
            <a:br>
              <a:rPr lang="en-US" sz="3600" dirty="0"/>
            </a:br>
            <a:endParaRPr lang="en-US" sz="3600" dirty="0">
              <a:cs typeface="Calibri"/>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Interactive User Interfaces </a:t>
            </a:r>
            <a:endParaRPr lang="en-NL" sz="3200" dirty="0">
              <a:solidFill>
                <a:srgbClr val="13669E"/>
              </a:solidFill>
            </a:endParaRPr>
          </a:p>
        </p:txBody>
      </p:sp>
    </p:spTree>
    <p:extLst>
      <p:ext uri="{BB962C8B-B14F-4D97-AF65-F5344CB8AC3E}">
        <p14:creationId xmlns:p14="http://schemas.microsoft.com/office/powerpoint/2010/main" val="611210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dirty="0"/>
              <a:t>Next, we want to receive the props in The Homepage and send this to the </a:t>
            </a:r>
            <a:r>
              <a:rPr lang="en-US" dirty="0" err="1"/>
              <a:t>ListComponent</a:t>
            </a:r>
            <a:r>
              <a:rPr lang="en-US" dirty="0"/>
              <a:t> component.</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2835852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0AA192-6E38-5358-70C1-9FAA9DD81BD7}"/>
              </a:ext>
            </a:extLst>
          </p:cNvPr>
          <p:cNvPicPr>
            <a:picLocks noChangeAspect="1"/>
          </p:cNvPicPr>
          <p:nvPr/>
        </p:nvPicPr>
        <p:blipFill>
          <a:blip r:embed="rId2"/>
          <a:stretch>
            <a:fillRect/>
          </a:stretch>
        </p:blipFill>
        <p:spPr>
          <a:xfrm>
            <a:off x="2759571" y="1415561"/>
            <a:ext cx="6672857" cy="4026877"/>
          </a:xfrm>
          <a:prstGeom prst="rect">
            <a:avLst/>
          </a:prstGeom>
        </p:spPr>
      </p:pic>
    </p:spTree>
    <p:extLst>
      <p:ext uri="{BB962C8B-B14F-4D97-AF65-F5344CB8AC3E}">
        <p14:creationId xmlns:p14="http://schemas.microsoft.com/office/powerpoint/2010/main" val="3624260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dirty="0"/>
              <a:t>In the </a:t>
            </a:r>
            <a:r>
              <a:rPr lang="en-US" dirty="0" err="1"/>
              <a:t>ListComponent</a:t>
            </a:r>
            <a:r>
              <a:rPr lang="en-US" dirty="0"/>
              <a:t> we can now receive the props and use it for rendering the list of items.</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2300232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D99850-24F3-1CBC-DA3A-6876F42E357C}"/>
              </a:ext>
            </a:extLst>
          </p:cNvPr>
          <p:cNvPicPr>
            <a:picLocks noChangeAspect="1"/>
          </p:cNvPicPr>
          <p:nvPr/>
        </p:nvPicPr>
        <p:blipFill>
          <a:blip r:embed="rId2"/>
          <a:stretch>
            <a:fillRect/>
          </a:stretch>
        </p:blipFill>
        <p:spPr>
          <a:xfrm>
            <a:off x="2537916" y="1914313"/>
            <a:ext cx="7116168" cy="3029373"/>
          </a:xfrm>
          <a:prstGeom prst="rect">
            <a:avLst/>
          </a:prstGeom>
        </p:spPr>
      </p:pic>
    </p:spTree>
    <p:extLst>
      <p:ext uri="{BB962C8B-B14F-4D97-AF65-F5344CB8AC3E}">
        <p14:creationId xmlns:p14="http://schemas.microsoft.com/office/powerpoint/2010/main" val="286771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dirty="0"/>
              <a:t>Let’s add the rendering.</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17708560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A16A9E-07AC-4DD6-4C79-2AA60CDF8668}"/>
              </a:ext>
            </a:extLst>
          </p:cNvPr>
          <p:cNvPicPr>
            <a:picLocks noChangeAspect="1"/>
          </p:cNvPicPr>
          <p:nvPr/>
        </p:nvPicPr>
        <p:blipFill>
          <a:blip r:embed="rId2"/>
          <a:stretch>
            <a:fillRect/>
          </a:stretch>
        </p:blipFill>
        <p:spPr>
          <a:xfrm>
            <a:off x="2513100" y="1497517"/>
            <a:ext cx="7165800" cy="3862965"/>
          </a:xfrm>
          <a:prstGeom prst="rect">
            <a:avLst/>
          </a:prstGeom>
        </p:spPr>
      </p:pic>
    </p:spTree>
    <p:extLst>
      <p:ext uri="{BB962C8B-B14F-4D97-AF65-F5344CB8AC3E}">
        <p14:creationId xmlns:p14="http://schemas.microsoft.com/office/powerpoint/2010/main" val="29511664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
        <p:nvSpPr>
          <p:cNvPr id="6" name="Subtitle 5">
            <a:extLst>
              <a:ext uri="{FF2B5EF4-FFF2-40B4-BE49-F238E27FC236}">
                <a16:creationId xmlns:a16="http://schemas.microsoft.com/office/drawing/2014/main" id="{56065B55-0CB6-D0FB-8F46-F21E19228250}"/>
              </a:ext>
            </a:extLst>
          </p:cNvPr>
          <p:cNvSpPr>
            <a:spLocks noGrp="1"/>
          </p:cNvSpPr>
          <p:nvPr>
            <p:ph type="subTitle" idx="1"/>
          </p:nvPr>
        </p:nvSpPr>
        <p:spPr/>
        <p:txBody>
          <a:bodyPr/>
          <a:lstStyle/>
          <a:p>
            <a:endParaRPr lang="en-US"/>
          </a:p>
        </p:txBody>
      </p:sp>
      <p:pic>
        <p:nvPicPr>
          <p:cNvPr id="9" name="Picture 8">
            <a:extLst>
              <a:ext uri="{FF2B5EF4-FFF2-40B4-BE49-F238E27FC236}">
                <a16:creationId xmlns:a16="http://schemas.microsoft.com/office/drawing/2014/main" id="{A6648580-476A-FDDA-45AB-507BD3C0C306}"/>
              </a:ext>
            </a:extLst>
          </p:cNvPr>
          <p:cNvPicPr>
            <a:picLocks noChangeAspect="1"/>
          </p:cNvPicPr>
          <p:nvPr/>
        </p:nvPicPr>
        <p:blipFill>
          <a:blip r:embed="rId3"/>
          <a:stretch>
            <a:fillRect/>
          </a:stretch>
        </p:blipFill>
        <p:spPr>
          <a:xfrm>
            <a:off x="0" y="2120473"/>
            <a:ext cx="12192000" cy="4493979"/>
          </a:xfrm>
          <a:prstGeom prst="rect">
            <a:avLst/>
          </a:prstGeom>
        </p:spPr>
      </p:pic>
    </p:spTree>
    <p:extLst>
      <p:ext uri="{BB962C8B-B14F-4D97-AF65-F5344CB8AC3E}">
        <p14:creationId xmlns:p14="http://schemas.microsoft.com/office/powerpoint/2010/main" val="2258746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
        <p:nvSpPr>
          <p:cNvPr id="6" name="Subtitle 5">
            <a:extLst>
              <a:ext uri="{FF2B5EF4-FFF2-40B4-BE49-F238E27FC236}">
                <a16:creationId xmlns:a16="http://schemas.microsoft.com/office/drawing/2014/main" id="{56065B55-0CB6-D0FB-8F46-F21E19228250}"/>
              </a:ext>
            </a:extLst>
          </p:cNvPr>
          <p:cNvSpPr>
            <a:spLocks noGrp="1"/>
          </p:cNvSpPr>
          <p:nvPr>
            <p:ph type="subTitle" idx="1"/>
          </p:nvPr>
        </p:nvSpPr>
        <p:spPr/>
        <p:txBody>
          <a:bodyPr/>
          <a:lstStyle/>
          <a:p>
            <a:endParaRPr lang="en-US"/>
          </a:p>
        </p:txBody>
      </p:sp>
      <p:pic>
        <p:nvPicPr>
          <p:cNvPr id="3" name="Picture 2">
            <a:extLst>
              <a:ext uri="{FF2B5EF4-FFF2-40B4-BE49-F238E27FC236}">
                <a16:creationId xmlns:a16="http://schemas.microsoft.com/office/drawing/2014/main" id="{C39771F4-1E73-164C-076C-5A749D2E5387}"/>
              </a:ext>
            </a:extLst>
          </p:cNvPr>
          <p:cNvPicPr>
            <a:picLocks noChangeAspect="1"/>
          </p:cNvPicPr>
          <p:nvPr/>
        </p:nvPicPr>
        <p:blipFill>
          <a:blip r:embed="rId3"/>
          <a:stretch>
            <a:fillRect/>
          </a:stretch>
        </p:blipFill>
        <p:spPr>
          <a:xfrm>
            <a:off x="1035219" y="1884011"/>
            <a:ext cx="8722391" cy="5188380"/>
          </a:xfrm>
          <a:prstGeom prst="rect">
            <a:avLst/>
          </a:prstGeom>
        </p:spPr>
      </p:pic>
    </p:spTree>
    <p:extLst>
      <p:ext uri="{BB962C8B-B14F-4D97-AF65-F5344CB8AC3E}">
        <p14:creationId xmlns:p14="http://schemas.microsoft.com/office/powerpoint/2010/main" val="16246641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dirty="0"/>
              <a:t>As an exercise try to display the active state as in the picture below. </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pic>
        <p:nvPicPr>
          <p:cNvPr id="7" name="Picture 6">
            <a:extLst>
              <a:ext uri="{FF2B5EF4-FFF2-40B4-BE49-F238E27FC236}">
                <a16:creationId xmlns:a16="http://schemas.microsoft.com/office/drawing/2014/main" id="{1ECE045C-5397-2336-D263-8689A4CE6329}"/>
              </a:ext>
            </a:extLst>
          </p:cNvPr>
          <p:cNvPicPr>
            <a:picLocks noChangeAspect="1"/>
          </p:cNvPicPr>
          <p:nvPr/>
        </p:nvPicPr>
        <p:blipFill>
          <a:blip r:embed="rId3"/>
          <a:stretch>
            <a:fillRect/>
          </a:stretch>
        </p:blipFill>
        <p:spPr>
          <a:xfrm>
            <a:off x="835152" y="2716424"/>
            <a:ext cx="3820058" cy="2953162"/>
          </a:xfrm>
          <a:prstGeom prst="rect">
            <a:avLst/>
          </a:prstGeom>
        </p:spPr>
      </p:pic>
    </p:spTree>
    <p:extLst>
      <p:ext uri="{BB962C8B-B14F-4D97-AF65-F5344CB8AC3E}">
        <p14:creationId xmlns:p14="http://schemas.microsoft.com/office/powerpoint/2010/main" val="23474121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fontScale="77500" lnSpcReduction="20000"/>
          </a:bodyPr>
          <a:lstStyle/>
          <a:p>
            <a:pPr algn="l">
              <a:lnSpc>
                <a:spcPct val="150000"/>
              </a:lnSpc>
            </a:pPr>
            <a:r>
              <a:rPr lang="en-US" sz="3600" dirty="0"/>
              <a:t>To achieve this, you will need to:</a:t>
            </a:r>
          </a:p>
          <a:p>
            <a:pPr marL="742950" indent="-742950" algn="l">
              <a:lnSpc>
                <a:spcPct val="150000"/>
              </a:lnSpc>
              <a:buFont typeface="+mj-lt"/>
              <a:buAutoNum type="arabicPeriod"/>
            </a:pPr>
            <a:r>
              <a:rPr lang="en-US" sz="3600" dirty="0"/>
              <a:t>Pass state as props</a:t>
            </a:r>
          </a:p>
          <a:p>
            <a:pPr marL="742950" indent="-742950" algn="l">
              <a:lnSpc>
                <a:spcPct val="150000"/>
              </a:lnSpc>
              <a:buFont typeface="+mj-lt"/>
              <a:buAutoNum type="arabicPeriod"/>
            </a:pPr>
            <a:r>
              <a:rPr lang="en-US" sz="3600" dirty="0"/>
              <a:t>Dynamic </a:t>
            </a:r>
            <a:r>
              <a:rPr lang="en-US" sz="3600" dirty="0" err="1"/>
              <a:t>classname</a:t>
            </a:r>
            <a:r>
              <a:rPr lang="en-US" sz="3600" dirty="0"/>
              <a:t> “active-city”</a:t>
            </a:r>
          </a:p>
          <a:p>
            <a:pPr marL="742950" indent="-742950" algn="l">
              <a:lnSpc>
                <a:spcPct val="150000"/>
              </a:lnSpc>
              <a:buFont typeface="+mj-lt"/>
              <a:buAutoNum type="arabicPeriod"/>
            </a:pPr>
            <a:r>
              <a:rPr lang="en-US" sz="3600" dirty="0"/>
              <a:t>invoke a function to update the active city.</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382202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r>
              <a:rPr lang="en-US" dirty="0"/>
              <a:t>React uses a virtual DOM, which is a lightweight copy of the real DOM. It allows React to efficiently update the DOM by comparing the current state of the UI with the new state and making only the necessary changes.</a:t>
            </a:r>
            <a:br>
              <a:rPr lang="en-US" sz="3600" dirty="0"/>
            </a:br>
            <a:endParaRPr lang="en-US" sz="3600" dirty="0"/>
          </a:p>
          <a:p>
            <a:pPr algn="l">
              <a:lnSpc>
                <a:spcPct val="150000"/>
              </a:lnSpc>
            </a:pPr>
            <a:endParaRPr lang="en-US" sz="3600" dirty="0">
              <a:cs typeface="Calibri"/>
            </a:endParaRPr>
          </a:p>
          <a:p>
            <a:pPr algn="l">
              <a:lnSpc>
                <a:spcPct val="150000"/>
              </a:lnSpc>
            </a:pPr>
            <a:r>
              <a:rPr lang="en-US" sz="1400" dirty="0">
                <a:cs typeface="Calibri"/>
                <a:hlinkClick r:id="rId2"/>
              </a:rPr>
              <a:t>Virtual </a:t>
            </a:r>
            <a:r>
              <a:rPr lang="en-US" sz="1400" dirty="0" err="1">
                <a:cs typeface="Calibri"/>
                <a:hlinkClick r:id="rId2"/>
              </a:rPr>
              <a:t>dom</a:t>
            </a:r>
            <a:r>
              <a:rPr lang="en-US" sz="1400" dirty="0">
                <a:cs typeface="Calibri"/>
                <a:hlinkClick r:id="rId2"/>
              </a:rPr>
              <a:t> explained</a:t>
            </a:r>
            <a:endParaRPr lang="en-US" sz="1400" dirty="0">
              <a:cs typeface="Calibri"/>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Virtual DOM</a:t>
            </a:r>
            <a:endParaRPr lang="en-NL" sz="3200" dirty="0">
              <a:solidFill>
                <a:srgbClr val="13669E"/>
              </a:solidFill>
            </a:endParaRPr>
          </a:p>
        </p:txBody>
      </p:sp>
    </p:spTree>
    <p:extLst>
      <p:ext uri="{BB962C8B-B14F-4D97-AF65-F5344CB8AC3E}">
        <p14:creationId xmlns:p14="http://schemas.microsoft.com/office/powerpoint/2010/main" val="39082794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dirty="0"/>
              <a:t>First pass the “</a:t>
            </a:r>
            <a:r>
              <a:rPr lang="en-US" dirty="0" err="1"/>
              <a:t>activeCity</a:t>
            </a:r>
            <a:r>
              <a:rPr lang="en-US" dirty="0"/>
              <a:t>” and “</a:t>
            </a:r>
            <a:r>
              <a:rPr lang="en-US" dirty="0" err="1"/>
              <a:t>setActiveCity</a:t>
            </a:r>
            <a:r>
              <a:rPr lang="en-US" dirty="0"/>
              <a:t>” to the Home component.</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17218502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EBD220-E953-6C1C-14BE-8B97FB89F5C2}"/>
              </a:ext>
            </a:extLst>
          </p:cNvPr>
          <p:cNvPicPr>
            <a:picLocks noChangeAspect="1"/>
          </p:cNvPicPr>
          <p:nvPr/>
        </p:nvPicPr>
        <p:blipFill>
          <a:blip r:embed="rId2"/>
          <a:stretch>
            <a:fillRect/>
          </a:stretch>
        </p:blipFill>
        <p:spPr>
          <a:xfrm>
            <a:off x="3347720" y="310332"/>
            <a:ext cx="5496559" cy="6237335"/>
          </a:xfrm>
          <a:prstGeom prst="rect">
            <a:avLst/>
          </a:prstGeom>
        </p:spPr>
      </p:pic>
    </p:spTree>
    <p:extLst>
      <p:ext uri="{BB962C8B-B14F-4D97-AF65-F5344CB8AC3E}">
        <p14:creationId xmlns:p14="http://schemas.microsoft.com/office/powerpoint/2010/main" val="3424077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07556" cy="4426666"/>
          </a:xfrm>
        </p:spPr>
        <p:txBody>
          <a:bodyPr>
            <a:normAutofit/>
          </a:bodyPr>
          <a:lstStyle/>
          <a:p>
            <a:pPr algn="l">
              <a:lnSpc>
                <a:spcPct val="150000"/>
              </a:lnSpc>
            </a:pPr>
            <a:r>
              <a:rPr lang="en-US" dirty="0"/>
              <a:t>Next, we pass them from the home component to the </a:t>
            </a:r>
            <a:r>
              <a:rPr lang="en-US" dirty="0" err="1"/>
              <a:t>ListComponent</a:t>
            </a:r>
            <a:r>
              <a:rPr lang="en-US" dirty="0"/>
              <a:t>.</a:t>
            </a:r>
            <a:br>
              <a:rPr lang="en-US" sz="3600"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5411830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DEC6D7-6E6E-67B5-2F2D-A8C4CAAA2DD5}"/>
              </a:ext>
            </a:extLst>
          </p:cNvPr>
          <p:cNvPicPr>
            <a:picLocks noChangeAspect="1"/>
          </p:cNvPicPr>
          <p:nvPr/>
        </p:nvPicPr>
        <p:blipFill>
          <a:blip r:embed="rId2"/>
          <a:stretch>
            <a:fillRect/>
          </a:stretch>
        </p:blipFill>
        <p:spPr>
          <a:xfrm>
            <a:off x="3461095" y="1009189"/>
            <a:ext cx="5269809" cy="4839621"/>
          </a:xfrm>
          <a:prstGeom prst="rect">
            <a:avLst/>
          </a:prstGeom>
        </p:spPr>
      </p:pic>
    </p:spTree>
    <p:extLst>
      <p:ext uri="{BB962C8B-B14F-4D97-AF65-F5344CB8AC3E}">
        <p14:creationId xmlns:p14="http://schemas.microsoft.com/office/powerpoint/2010/main" val="4875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dirty="0"/>
              <a:t>Then we use the to set the active city and see if it needs the “active-city” class.</a:t>
            </a:r>
            <a:br>
              <a:rPr lang="en-US"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22691120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16F3A9-C088-0625-8362-06C3CCDF38B5}"/>
              </a:ext>
            </a:extLst>
          </p:cNvPr>
          <p:cNvPicPr>
            <a:picLocks noChangeAspect="1"/>
          </p:cNvPicPr>
          <p:nvPr/>
        </p:nvPicPr>
        <p:blipFill>
          <a:blip r:embed="rId2"/>
          <a:stretch>
            <a:fillRect/>
          </a:stretch>
        </p:blipFill>
        <p:spPr>
          <a:xfrm>
            <a:off x="2932289" y="418753"/>
            <a:ext cx="6327422" cy="6020494"/>
          </a:xfrm>
          <a:prstGeom prst="rect">
            <a:avLst/>
          </a:prstGeom>
        </p:spPr>
      </p:pic>
    </p:spTree>
    <p:extLst>
      <p:ext uri="{BB962C8B-B14F-4D97-AF65-F5344CB8AC3E}">
        <p14:creationId xmlns:p14="http://schemas.microsoft.com/office/powerpoint/2010/main" val="11331749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99B4-B790-4748-9BDC-569CA4835A57}"/>
              </a:ext>
            </a:extLst>
          </p:cNvPr>
          <p:cNvSpPr>
            <a:spLocks noGrp="1"/>
          </p:cNvSpPr>
          <p:nvPr>
            <p:ph type="ctrTitle"/>
          </p:nvPr>
        </p:nvSpPr>
        <p:spPr>
          <a:xfrm>
            <a:off x="1524000" y="2585497"/>
            <a:ext cx="9144000" cy="1023677"/>
          </a:xfrm>
        </p:spPr>
        <p:txBody>
          <a:bodyPr>
            <a:normAutofit/>
          </a:bodyPr>
          <a:lstStyle/>
          <a:p>
            <a:r>
              <a:rPr lang="en-GB" dirty="0">
                <a:solidFill>
                  <a:srgbClr val="13669E"/>
                </a:solidFill>
              </a:rPr>
              <a:t>Showcasing city</a:t>
            </a:r>
            <a:endParaRPr lang="en-NL" dirty="0">
              <a:solidFill>
                <a:srgbClr val="13669E"/>
              </a:solidFill>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pic>
        <p:nvPicPr>
          <p:cNvPr id="7" name="Picture 6" descr="A picture containing bed, umbrella&#10;&#10;Description automatically generated">
            <a:extLst>
              <a:ext uri="{FF2B5EF4-FFF2-40B4-BE49-F238E27FC236}">
                <a16:creationId xmlns:a16="http://schemas.microsoft.com/office/drawing/2014/main" id="{7B3F4F0C-B76E-4AFB-9400-BCCE78ACF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08826"/>
            <a:ext cx="12192000" cy="1906324"/>
          </a:xfrm>
          <a:prstGeom prst="rect">
            <a:avLst/>
          </a:prstGeom>
        </p:spPr>
      </p:pic>
    </p:spTree>
    <p:extLst>
      <p:ext uri="{BB962C8B-B14F-4D97-AF65-F5344CB8AC3E}">
        <p14:creationId xmlns:p14="http://schemas.microsoft.com/office/powerpoint/2010/main" val="31424047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dirty="0"/>
              <a:t>In this chapter we will work on the Showcase area in the application.</a:t>
            </a:r>
            <a:br>
              <a:rPr lang="en-US"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pic>
        <p:nvPicPr>
          <p:cNvPr id="8" name="Picture 7">
            <a:extLst>
              <a:ext uri="{FF2B5EF4-FFF2-40B4-BE49-F238E27FC236}">
                <a16:creationId xmlns:a16="http://schemas.microsoft.com/office/drawing/2014/main" id="{FFB31409-6CAD-2339-0499-365EE8F6D76B}"/>
              </a:ext>
            </a:extLst>
          </p:cNvPr>
          <p:cNvPicPr>
            <a:picLocks noChangeAspect="1"/>
          </p:cNvPicPr>
          <p:nvPr/>
        </p:nvPicPr>
        <p:blipFill>
          <a:blip r:embed="rId3"/>
          <a:stretch>
            <a:fillRect/>
          </a:stretch>
        </p:blipFill>
        <p:spPr>
          <a:xfrm>
            <a:off x="1004637" y="2792452"/>
            <a:ext cx="9667374" cy="4329453"/>
          </a:xfrm>
          <a:prstGeom prst="rect">
            <a:avLst/>
          </a:prstGeom>
        </p:spPr>
      </p:pic>
    </p:spTree>
    <p:extLst>
      <p:ext uri="{BB962C8B-B14F-4D97-AF65-F5344CB8AC3E}">
        <p14:creationId xmlns:p14="http://schemas.microsoft.com/office/powerpoint/2010/main" val="6629444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dirty="0"/>
              <a:t>The showcase component consists out of techniques that we have already covered before except for the images. You can download the images here: </a:t>
            </a:r>
            <a:br>
              <a:rPr lang="en-US" dirty="0"/>
            </a:br>
            <a:br>
              <a:rPr lang="en-US" dirty="0"/>
            </a:br>
            <a:r>
              <a:rPr lang="en-US" dirty="0">
                <a:hlinkClick r:id="rId2"/>
              </a:rPr>
              <a:t>https://github.com/rwormsbecher/redux-training-new/tree/master/src/assets/images</a:t>
            </a: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846"/>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14109465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rmAutofit/>
          </a:bodyPr>
          <a:lstStyle/>
          <a:p>
            <a:pPr algn="l">
              <a:lnSpc>
                <a:spcPct val="150000"/>
              </a:lnSpc>
            </a:pPr>
            <a:r>
              <a:rPr lang="en-US" dirty="0"/>
              <a:t>The images should be placed in “</a:t>
            </a:r>
            <a:r>
              <a:rPr lang="en-US" dirty="0" err="1"/>
              <a:t>src</a:t>
            </a:r>
            <a:r>
              <a:rPr lang="en-US" dirty="0"/>
              <a:t>/assets/images” and can be imported as a variable with the following syntax:</a:t>
            </a:r>
            <a:br>
              <a:rPr lang="en-US" dirty="0"/>
            </a:br>
            <a:br>
              <a:rPr lang="en-US" sz="3600" dirty="0"/>
            </a:br>
            <a:r>
              <a:rPr lang="en-US" sz="3600" dirty="0"/>
              <a:t> </a:t>
            </a:r>
            <a:br>
              <a:rPr lang="en-US" sz="3600" dirty="0"/>
            </a:br>
            <a:endParaRPr lang="en-US" sz="3600"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pic>
        <p:nvPicPr>
          <p:cNvPr id="6" name="Picture 5">
            <a:extLst>
              <a:ext uri="{FF2B5EF4-FFF2-40B4-BE49-F238E27FC236}">
                <a16:creationId xmlns:a16="http://schemas.microsoft.com/office/drawing/2014/main" id="{04089241-4B97-B74B-293A-45CC50B05E7E}"/>
              </a:ext>
            </a:extLst>
          </p:cNvPr>
          <p:cNvPicPr>
            <a:picLocks noChangeAspect="1"/>
          </p:cNvPicPr>
          <p:nvPr/>
        </p:nvPicPr>
        <p:blipFill>
          <a:blip r:embed="rId3"/>
          <a:stretch>
            <a:fillRect/>
          </a:stretch>
        </p:blipFill>
        <p:spPr>
          <a:xfrm>
            <a:off x="1017532" y="3429000"/>
            <a:ext cx="5572903" cy="285790"/>
          </a:xfrm>
          <a:prstGeom prst="rect">
            <a:avLst/>
          </a:prstGeom>
        </p:spPr>
      </p:pic>
    </p:spTree>
    <p:extLst>
      <p:ext uri="{BB962C8B-B14F-4D97-AF65-F5344CB8AC3E}">
        <p14:creationId xmlns:p14="http://schemas.microsoft.com/office/powerpoint/2010/main" val="861813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vert="horz" lIns="91440" tIns="45720" rIns="91440" bIns="45720" rtlCol="0" anchor="t">
            <a:normAutofit/>
          </a:bodyPr>
          <a:lstStyle/>
          <a:p>
            <a:pPr algn="l">
              <a:lnSpc>
                <a:spcPct val="150000"/>
              </a:lnSpc>
            </a:pPr>
            <a:br>
              <a:rPr lang="en-US" sz="3600" dirty="0"/>
            </a:br>
            <a:endParaRPr lang="en-US" sz="3600" dirty="0"/>
          </a:p>
          <a:p>
            <a:pPr algn="l">
              <a:lnSpc>
                <a:spcPct val="150000"/>
              </a:lnSpc>
            </a:pPr>
            <a:endParaRPr lang="en-US" sz="3600" dirty="0">
              <a:cs typeface="Calibri"/>
            </a:endParaRPr>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Virtual DOM</a:t>
            </a:r>
            <a:endParaRPr lang="en-NL" sz="3200" dirty="0">
              <a:solidFill>
                <a:srgbClr val="13669E"/>
              </a:solidFill>
            </a:endParaRPr>
          </a:p>
        </p:txBody>
      </p:sp>
      <p:pic>
        <p:nvPicPr>
          <p:cNvPr id="6" name="Afbeelding 5">
            <a:extLst>
              <a:ext uri="{FF2B5EF4-FFF2-40B4-BE49-F238E27FC236}">
                <a16:creationId xmlns:a16="http://schemas.microsoft.com/office/drawing/2014/main" id="{DE2CF473-DE9E-7622-0F1C-F1730C9CCCA9}"/>
              </a:ext>
            </a:extLst>
          </p:cNvPr>
          <p:cNvPicPr>
            <a:picLocks noChangeAspect="1"/>
          </p:cNvPicPr>
          <p:nvPr/>
        </p:nvPicPr>
        <p:blipFill>
          <a:blip r:embed="rId3"/>
          <a:stretch>
            <a:fillRect/>
          </a:stretch>
        </p:blipFill>
        <p:spPr>
          <a:xfrm>
            <a:off x="835152" y="1688150"/>
            <a:ext cx="6976462" cy="4888495"/>
          </a:xfrm>
          <a:prstGeom prst="rect">
            <a:avLst/>
          </a:prstGeom>
        </p:spPr>
      </p:pic>
    </p:spTree>
    <p:extLst>
      <p:ext uri="{BB962C8B-B14F-4D97-AF65-F5344CB8AC3E}">
        <p14:creationId xmlns:p14="http://schemas.microsoft.com/office/powerpoint/2010/main" val="19963990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To be able to complete the exercise you must:</a:t>
            </a:r>
          </a:p>
          <a:p>
            <a:pPr marL="457200" indent="-457200" algn="l">
              <a:lnSpc>
                <a:spcPct val="150000"/>
              </a:lnSpc>
              <a:buFont typeface="+mj-lt"/>
              <a:buAutoNum type="arabicPeriod"/>
            </a:pPr>
            <a:r>
              <a:rPr lang="en-US" dirty="0"/>
              <a:t>Create a new component</a:t>
            </a:r>
          </a:p>
          <a:p>
            <a:pPr marL="457200" indent="-457200" algn="l">
              <a:lnSpc>
                <a:spcPct val="150000"/>
              </a:lnSpc>
              <a:buFont typeface="+mj-lt"/>
              <a:buAutoNum type="arabicPeriod"/>
            </a:pPr>
            <a:r>
              <a:rPr lang="en-US" dirty="0"/>
              <a:t>Link it through the homepage</a:t>
            </a:r>
          </a:p>
          <a:p>
            <a:pPr marL="457200" indent="-457200" algn="l">
              <a:lnSpc>
                <a:spcPct val="150000"/>
              </a:lnSpc>
              <a:buFont typeface="+mj-lt"/>
              <a:buAutoNum type="arabicPeriod"/>
            </a:pPr>
            <a:r>
              <a:rPr lang="en-US" dirty="0"/>
              <a:t>Receive props</a:t>
            </a:r>
          </a:p>
          <a:p>
            <a:pPr marL="457200" indent="-457200" algn="l">
              <a:lnSpc>
                <a:spcPct val="150000"/>
              </a:lnSpc>
              <a:buFont typeface="+mj-lt"/>
              <a:buAutoNum type="arabicPeriod"/>
            </a:pPr>
            <a:r>
              <a:rPr lang="en-US" dirty="0"/>
              <a:t>Render out the content.</a:t>
            </a:r>
            <a:br>
              <a:rPr lang="en-US" dirty="0"/>
            </a:br>
            <a:br>
              <a:rPr lang="en-US" dirty="0"/>
            </a:br>
            <a:r>
              <a:rPr lang="en-US" dirty="0"/>
              <a:t> </a:t>
            </a: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297618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In “</a:t>
            </a:r>
            <a:r>
              <a:rPr lang="en-US" dirty="0" err="1"/>
              <a:t>src</a:t>
            </a:r>
            <a:r>
              <a:rPr lang="en-US" dirty="0"/>
              <a:t>/components/</a:t>
            </a:r>
            <a:r>
              <a:rPr lang="en-US" dirty="0" err="1"/>
              <a:t>ShowcaseComponent</a:t>
            </a:r>
            <a:r>
              <a:rPr lang="en-US" dirty="0"/>
              <a:t>/</a:t>
            </a:r>
            <a:r>
              <a:rPr lang="en-US" dirty="0" err="1"/>
              <a:t>ShowcaseComponent.tsx</a:t>
            </a:r>
            <a:r>
              <a:rPr lang="en-US" dirty="0"/>
              <a:t>” create a basic component.</a:t>
            </a: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pic>
        <p:nvPicPr>
          <p:cNvPr id="6" name="Picture 5">
            <a:extLst>
              <a:ext uri="{FF2B5EF4-FFF2-40B4-BE49-F238E27FC236}">
                <a16:creationId xmlns:a16="http://schemas.microsoft.com/office/drawing/2014/main" id="{E8AC7B80-2237-B5B3-5A66-423DFB3B2D3B}"/>
              </a:ext>
            </a:extLst>
          </p:cNvPr>
          <p:cNvPicPr>
            <a:picLocks noChangeAspect="1"/>
          </p:cNvPicPr>
          <p:nvPr/>
        </p:nvPicPr>
        <p:blipFill>
          <a:blip r:embed="rId3"/>
          <a:stretch>
            <a:fillRect/>
          </a:stretch>
        </p:blipFill>
        <p:spPr>
          <a:xfrm>
            <a:off x="1001981" y="3429000"/>
            <a:ext cx="4410691" cy="2029108"/>
          </a:xfrm>
          <a:prstGeom prst="rect">
            <a:avLst/>
          </a:prstGeom>
        </p:spPr>
      </p:pic>
    </p:spTree>
    <p:extLst>
      <p:ext uri="{BB962C8B-B14F-4D97-AF65-F5344CB8AC3E}">
        <p14:creationId xmlns:p14="http://schemas.microsoft.com/office/powerpoint/2010/main" val="32129280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In the “</a:t>
            </a:r>
            <a:r>
              <a:rPr lang="en-US" dirty="0" err="1"/>
              <a:t>src</a:t>
            </a:r>
            <a:r>
              <a:rPr lang="en-US" dirty="0"/>
              <a:t>/pages/</a:t>
            </a:r>
            <a:r>
              <a:rPr lang="en-US" dirty="0" err="1"/>
              <a:t>Homepage.tsx</a:t>
            </a:r>
            <a:r>
              <a:rPr lang="en-US" dirty="0"/>
              <a:t>” import the &lt;Showcase /&gt; component</a:t>
            </a: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22813822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7EB3EFE-A0D9-E1FE-93BA-8150C49DC378}"/>
              </a:ext>
            </a:extLst>
          </p:cNvPr>
          <p:cNvPicPr>
            <a:picLocks noChangeAspect="1"/>
          </p:cNvPicPr>
          <p:nvPr/>
        </p:nvPicPr>
        <p:blipFill>
          <a:blip r:embed="rId2"/>
          <a:stretch>
            <a:fillRect/>
          </a:stretch>
        </p:blipFill>
        <p:spPr>
          <a:xfrm>
            <a:off x="3108703" y="823279"/>
            <a:ext cx="5974594" cy="5211442"/>
          </a:xfrm>
          <a:prstGeom prst="rect">
            <a:avLst/>
          </a:prstGeom>
        </p:spPr>
      </p:pic>
    </p:spTree>
    <p:extLst>
      <p:ext uri="{BB962C8B-B14F-4D97-AF65-F5344CB8AC3E}">
        <p14:creationId xmlns:p14="http://schemas.microsoft.com/office/powerpoint/2010/main" val="5912365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To add the props we need to define the component’s signature in the &lt;Showcase /&gt; component and pass in the </a:t>
            </a:r>
            <a:r>
              <a:rPr lang="en-US" dirty="0" err="1"/>
              <a:t>activeCity</a:t>
            </a:r>
            <a:r>
              <a:rPr lang="en-US" dirty="0"/>
              <a:t> from the &lt;Homepage /&gt; component.</a:t>
            </a: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3091092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783316-44F4-3964-EFE5-82B94D027FDB}"/>
              </a:ext>
            </a:extLst>
          </p:cNvPr>
          <p:cNvPicPr>
            <a:picLocks noChangeAspect="1"/>
          </p:cNvPicPr>
          <p:nvPr/>
        </p:nvPicPr>
        <p:blipFill>
          <a:blip r:embed="rId2"/>
          <a:stretch>
            <a:fillRect/>
          </a:stretch>
        </p:blipFill>
        <p:spPr>
          <a:xfrm>
            <a:off x="778040" y="1660253"/>
            <a:ext cx="5590648" cy="2816153"/>
          </a:xfrm>
          <a:prstGeom prst="rect">
            <a:avLst/>
          </a:prstGeom>
        </p:spPr>
      </p:pic>
      <p:pic>
        <p:nvPicPr>
          <p:cNvPr id="9" name="Picture 8">
            <a:extLst>
              <a:ext uri="{FF2B5EF4-FFF2-40B4-BE49-F238E27FC236}">
                <a16:creationId xmlns:a16="http://schemas.microsoft.com/office/drawing/2014/main" id="{8610C3C8-72E4-6CA5-DE8A-6AAE5908CDAD}"/>
              </a:ext>
            </a:extLst>
          </p:cNvPr>
          <p:cNvPicPr>
            <a:picLocks noChangeAspect="1"/>
          </p:cNvPicPr>
          <p:nvPr/>
        </p:nvPicPr>
        <p:blipFill>
          <a:blip r:embed="rId3"/>
          <a:stretch>
            <a:fillRect/>
          </a:stretch>
        </p:blipFill>
        <p:spPr>
          <a:xfrm>
            <a:off x="6732927" y="1660253"/>
            <a:ext cx="4444204" cy="3662024"/>
          </a:xfrm>
          <a:prstGeom prst="rect">
            <a:avLst/>
          </a:prstGeom>
        </p:spPr>
      </p:pic>
    </p:spTree>
    <p:extLst>
      <p:ext uri="{BB962C8B-B14F-4D97-AF65-F5344CB8AC3E}">
        <p14:creationId xmlns:p14="http://schemas.microsoft.com/office/powerpoint/2010/main" val="39296745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Last but not least we will render the content of the &lt;</a:t>
            </a:r>
            <a:r>
              <a:rPr lang="en-US" dirty="0" err="1"/>
              <a:t>ShowcaseComponent</a:t>
            </a:r>
            <a:r>
              <a:rPr lang="en-US" dirty="0"/>
              <a:t> /&gt;</a:t>
            </a:r>
          </a:p>
          <a:p>
            <a:pPr algn="l">
              <a:lnSpc>
                <a:spcPct val="150000"/>
              </a:lnSpc>
            </a:pP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spTree>
    <p:extLst>
      <p:ext uri="{BB962C8B-B14F-4D97-AF65-F5344CB8AC3E}">
        <p14:creationId xmlns:p14="http://schemas.microsoft.com/office/powerpoint/2010/main" val="40723661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83C94-D526-3B6D-99F1-0BA34C9CF7CD}"/>
              </a:ext>
            </a:extLst>
          </p:cNvPr>
          <p:cNvPicPr>
            <a:picLocks noChangeAspect="1"/>
          </p:cNvPicPr>
          <p:nvPr/>
        </p:nvPicPr>
        <p:blipFill>
          <a:blip r:embed="rId2"/>
          <a:stretch>
            <a:fillRect/>
          </a:stretch>
        </p:blipFill>
        <p:spPr>
          <a:xfrm>
            <a:off x="3092826" y="221863"/>
            <a:ext cx="6006348" cy="6414273"/>
          </a:xfrm>
          <a:prstGeom prst="rect">
            <a:avLst/>
          </a:prstGeom>
        </p:spPr>
      </p:pic>
    </p:spTree>
    <p:extLst>
      <p:ext uri="{BB962C8B-B14F-4D97-AF65-F5344CB8AC3E}">
        <p14:creationId xmlns:p14="http://schemas.microsoft.com/office/powerpoint/2010/main" val="23899796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6" name="Ondertitel 5">
            <a:extLst>
              <a:ext uri="{FF2B5EF4-FFF2-40B4-BE49-F238E27FC236}">
                <a16:creationId xmlns:a16="http://schemas.microsoft.com/office/drawing/2014/main" id="{A00245FA-B284-BE0C-3726-16EB387B7A08}"/>
              </a:ext>
            </a:extLst>
          </p:cNvPr>
          <p:cNvSpPr>
            <a:spLocks noGrp="1"/>
          </p:cNvSpPr>
          <p:nvPr>
            <p:ph type="subTitle" idx="1"/>
          </p:nvPr>
        </p:nvSpPr>
        <p:spPr/>
        <p:txBody>
          <a:bodyPr/>
          <a:lstStyle/>
          <a:p>
            <a:endParaRPr lang="en-US" dirty="0"/>
          </a:p>
        </p:txBody>
      </p:sp>
      <p:pic>
        <p:nvPicPr>
          <p:cNvPr id="3" name="Picture 2">
            <a:extLst>
              <a:ext uri="{FF2B5EF4-FFF2-40B4-BE49-F238E27FC236}">
                <a16:creationId xmlns:a16="http://schemas.microsoft.com/office/drawing/2014/main" id="{4AA8AEDD-1302-17B4-209C-187034821481}"/>
              </a:ext>
            </a:extLst>
          </p:cNvPr>
          <p:cNvPicPr>
            <a:picLocks noChangeAspect="1"/>
          </p:cNvPicPr>
          <p:nvPr/>
        </p:nvPicPr>
        <p:blipFill>
          <a:blip r:embed="rId3"/>
          <a:stretch>
            <a:fillRect/>
          </a:stretch>
        </p:blipFill>
        <p:spPr>
          <a:xfrm>
            <a:off x="0" y="0"/>
            <a:ext cx="14085788" cy="6443330"/>
          </a:xfrm>
          <a:prstGeom prst="rect">
            <a:avLst/>
          </a:prstGeom>
        </p:spPr>
      </p:pic>
    </p:spTree>
    <p:extLst>
      <p:ext uri="{BB962C8B-B14F-4D97-AF65-F5344CB8AC3E}">
        <p14:creationId xmlns:p14="http://schemas.microsoft.com/office/powerpoint/2010/main" val="781006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E9CB99-9D60-48EF-8E94-341779486FE8}"/>
              </a:ext>
            </a:extLst>
          </p:cNvPr>
          <p:cNvSpPr>
            <a:spLocks noGrp="1"/>
          </p:cNvSpPr>
          <p:nvPr>
            <p:ph type="subTitle" idx="1"/>
          </p:nvPr>
        </p:nvSpPr>
        <p:spPr>
          <a:xfrm>
            <a:off x="896112" y="2028997"/>
            <a:ext cx="10460736" cy="4426666"/>
          </a:xfrm>
        </p:spPr>
        <p:txBody>
          <a:bodyPr>
            <a:noAutofit/>
          </a:bodyPr>
          <a:lstStyle/>
          <a:p>
            <a:pPr algn="l">
              <a:lnSpc>
                <a:spcPct val="150000"/>
              </a:lnSpc>
            </a:pPr>
            <a:r>
              <a:rPr lang="en-US" dirty="0"/>
              <a:t>If we now load the page everything is working correctly</a:t>
            </a:r>
            <a:br>
              <a:rPr lang="en-US" dirty="0"/>
            </a:br>
            <a:r>
              <a:rPr lang="en-US" dirty="0"/>
              <a:t> </a:t>
            </a:r>
          </a:p>
          <a:p>
            <a:pPr algn="l">
              <a:lnSpc>
                <a:spcPct val="150000"/>
              </a:lnSpc>
            </a:pPr>
            <a:br>
              <a:rPr lang="en-US" dirty="0"/>
            </a:br>
            <a:endParaRPr lang="en-US" dirty="0"/>
          </a:p>
        </p:txBody>
      </p:sp>
      <p:pic>
        <p:nvPicPr>
          <p:cNvPr id="5" name="Picture 4">
            <a:extLst>
              <a:ext uri="{FF2B5EF4-FFF2-40B4-BE49-F238E27FC236}">
                <a16:creationId xmlns:a16="http://schemas.microsoft.com/office/drawing/2014/main" id="{E1AB7D83-4AE7-4664-A32E-8203BF5B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2530"/>
          </a:xfrm>
          <a:prstGeom prst="rect">
            <a:avLst/>
          </a:prstGeom>
        </p:spPr>
      </p:pic>
      <p:sp>
        <p:nvSpPr>
          <p:cNvPr id="4" name="TextBox 3">
            <a:extLst>
              <a:ext uri="{FF2B5EF4-FFF2-40B4-BE49-F238E27FC236}">
                <a16:creationId xmlns:a16="http://schemas.microsoft.com/office/drawing/2014/main" id="{D76A1B58-829E-4FDD-BE10-565B7C7042A4}"/>
              </a:ext>
            </a:extLst>
          </p:cNvPr>
          <p:cNvSpPr txBox="1"/>
          <p:nvPr/>
        </p:nvSpPr>
        <p:spPr>
          <a:xfrm>
            <a:off x="896112" y="1103376"/>
            <a:ext cx="10460736" cy="584775"/>
          </a:xfrm>
          <a:prstGeom prst="rect">
            <a:avLst/>
          </a:prstGeom>
          <a:noFill/>
        </p:spPr>
        <p:txBody>
          <a:bodyPr wrap="square" rtlCol="0">
            <a:spAutoFit/>
          </a:bodyPr>
          <a:lstStyle/>
          <a:p>
            <a:r>
              <a:rPr lang="en-US" sz="3200" dirty="0">
                <a:solidFill>
                  <a:srgbClr val="13669E"/>
                </a:solidFill>
              </a:rPr>
              <a:t>Understanding Props</a:t>
            </a:r>
            <a:endParaRPr lang="en-NL" sz="3200" dirty="0">
              <a:solidFill>
                <a:srgbClr val="13669E"/>
              </a:solidFill>
            </a:endParaRPr>
          </a:p>
        </p:txBody>
      </p:sp>
      <p:pic>
        <p:nvPicPr>
          <p:cNvPr id="10" name="Picture 9">
            <a:extLst>
              <a:ext uri="{FF2B5EF4-FFF2-40B4-BE49-F238E27FC236}">
                <a16:creationId xmlns:a16="http://schemas.microsoft.com/office/drawing/2014/main" id="{F4CA937D-8AF5-5A52-7750-E0365A6D6847}"/>
              </a:ext>
            </a:extLst>
          </p:cNvPr>
          <p:cNvPicPr>
            <a:picLocks noChangeAspect="1"/>
          </p:cNvPicPr>
          <p:nvPr/>
        </p:nvPicPr>
        <p:blipFill>
          <a:blip r:embed="rId3"/>
          <a:stretch>
            <a:fillRect/>
          </a:stretch>
        </p:blipFill>
        <p:spPr>
          <a:xfrm>
            <a:off x="1004455" y="2761486"/>
            <a:ext cx="8042564" cy="4505189"/>
          </a:xfrm>
          <a:prstGeom prst="rect">
            <a:avLst/>
          </a:prstGeom>
        </p:spPr>
      </p:pic>
    </p:spTree>
    <p:extLst>
      <p:ext uri="{BB962C8B-B14F-4D97-AF65-F5344CB8AC3E}">
        <p14:creationId xmlns:p14="http://schemas.microsoft.com/office/powerpoint/2010/main" val="4287746857"/>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20418</TotalTime>
  <Words>3194</Words>
  <Application>Microsoft Macintosh PowerPoint</Application>
  <PresentationFormat>Widescreen</PresentationFormat>
  <Paragraphs>381</Paragraphs>
  <Slides>150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150</vt:i4>
      </vt:variant>
    </vt:vector>
  </HeadingPairs>
  <TitlesOfParts>
    <vt:vector size="155" baseType="lpstr">
      <vt:lpstr>Arial</vt:lpstr>
      <vt:lpstr>Calibri</vt:lpstr>
      <vt:lpstr>Calibri Light</vt:lpstr>
      <vt:lpstr>ui-monospace</vt:lpstr>
      <vt:lpstr>Kantoorthema</vt:lpstr>
      <vt:lpstr>React 101 2024 An introduction  workshop</vt:lpstr>
      <vt:lpstr> Peter Eijgermans   @EijgermansPeter</vt:lpstr>
      <vt:lpstr>PowerPoint Presentation</vt:lpstr>
      <vt:lpstr>What is React?</vt:lpstr>
      <vt:lpstr>PowerPoint Presentation</vt:lpstr>
      <vt:lpstr>PowerPoint Presentation</vt:lpstr>
      <vt:lpstr>PowerPoint Presentation</vt:lpstr>
      <vt:lpstr>PowerPoint Presentation</vt:lpstr>
      <vt:lpstr>PowerPoint Presentation</vt:lpstr>
      <vt:lpstr>PowerPoint Presentation</vt:lpstr>
      <vt:lpstr>Getting started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with HTML in React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 Routing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 state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Share state as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Showcasing city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 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Fetching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story of UI libraries Architecture and workflow</dc:title>
  <dc:creator>Rodney Wormsbecher</dc:creator>
  <cp:lastModifiedBy>Eijgermans, Peter</cp:lastModifiedBy>
  <cp:revision>53</cp:revision>
  <dcterms:created xsi:type="dcterms:W3CDTF">2023-09-01T21:40:50Z</dcterms:created>
  <dcterms:modified xsi:type="dcterms:W3CDTF">2024-05-17T10:33:01Z</dcterms:modified>
</cp:coreProperties>
</file>